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158"/>
  </p:notesMasterIdLst>
  <p:handoutMasterIdLst>
    <p:handoutMasterId r:id="rId159"/>
  </p:handoutMasterIdLst>
  <p:sldIdLst>
    <p:sldId id="256" r:id="rId5"/>
    <p:sldId id="272" r:id="rId6"/>
    <p:sldId id="278" r:id="rId7"/>
    <p:sldId id="279" r:id="rId8"/>
    <p:sldId id="312" r:id="rId9"/>
    <p:sldId id="314" r:id="rId10"/>
    <p:sldId id="335" r:id="rId11"/>
    <p:sldId id="434" r:id="rId12"/>
    <p:sldId id="358" r:id="rId13"/>
    <p:sldId id="281" r:id="rId14"/>
    <p:sldId id="282" r:id="rId15"/>
    <p:sldId id="283" r:id="rId16"/>
    <p:sldId id="284" r:id="rId17"/>
    <p:sldId id="287" r:id="rId18"/>
    <p:sldId id="359" r:id="rId19"/>
    <p:sldId id="288" r:id="rId20"/>
    <p:sldId id="296" r:id="rId21"/>
    <p:sldId id="289" r:id="rId22"/>
    <p:sldId id="360" r:id="rId23"/>
    <p:sldId id="290" r:id="rId24"/>
    <p:sldId id="291" r:id="rId25"/>
    <p:sldId id="297" r:id="rId26"/>
    <p:sldId id="298" r:id="rId27"/>
    <p:sldId id="299" r:id="rId28"/>
    <p:sldId id="300" r:id="rId29"/>
    <p:sldId id="301" r:id="rId30"/>
    <p:sldId id="467" r:id="rId31"/>
    <p:sldId id="361" r:id="rId32"/>
    <p:sldId id="295" r:id="rId33"/>
    <p:sldId id="302" r:id="rId34"/>
    <p:sldId id="466" r:id="rId35"/>
    <p:sldId id="303" r:id="rId36"/>
    <p:sldId id="304" r:id="rId37"/>
    <p:sldId id="362" r:id="rId38"/>
    <p:sldId id="305" r:id="rId39"/>
    <p:sldId id="462" r:id="rId40"/>
    <p:sldId id="363" r:id="rId41"/>
    <p:sldId id="308" r:id="rId42"/>
    <p:sldId id="306" r:id="rId43"/>
    <p:sldId id="313" r:id="rId44"/>
    <p:sldId id="315" r:id="rId45"/>
    <p:sldId id="364" r:id="rId46"/>
    <p:sldId id="311" r:id="rId47"/>
    <p:sldId id="365" r:id="rId48"/>
    <p:sldId id="316" r:id="rId49"/>
    <p:sldId id="317" r:id="rId50"/>
    <p:sldId id="318" r:id="rId51"/>
    <p:sldId id="319" r:id="rId52"/>
    <p:sldId id="322" r:id="rId53"/>
    <p:sldId id="320" r:id="rId54"/>
    <p:sldId id="321" r:id="rId55"/>
    <p:sldId id="323" r:id="rId56"/>
    <p:sldId id="324" r:id="rId57"/>
    <p:sldId id="326" r:id="rId58"/>
    <p:sldId id="327" r:id="rId59"/>
    <p:sldId id="366" r:id="rId60"/>
    <p:sldId id="328" r:id="rId61"/>
    <p:sldId id="331" r:id="rId62"/>
    <p:sldId id="332" r:id="rId63"/>
    <p:sldId id="333" r:id="rId64"/>
    <p:sldId id="334" r:id="rId65"/>
    <p:sldId id="336" r:id="rId66"/>
    <p:sldId id="337" r:id="rId67"/>
    <p:sldId id="468" r:id="rId68"/>
    <p:sldId id="338" r:id="rId69"/>
    <p:sldId id="339" r:id="rId70"/>
    <p:sldId id="340" r:id="rId71"/>
    <p:sldId id="341" r:id="rId72"/>
    <p:sldId id="342" r:id="rId73"/>
    <p:sldId id="343" r:id="rId74"/>
    <p:sldId id="367" r:id="rId75"/>
    <p:sldId id="344" r:id="rId76"/>
    <p:sldId id="345" r:id="rId77"/>
    <p:sldId id="346" r:id="rId78"/>
    <p:sldId id="347" r:id="rId79"/>
    <p:sldId id="355" r:id="rId80"/>
    <p:sldId id="356" r:id="rId81"/>
    <p:sldId id="357" r:id="rId82"/>
    <p:sldId id="353" r:id="rId83"/>
    <p:sldId id="368" r:id="rId84"/>
    <p:sldId id="354" r:id="rId85"/>
    <p:sldId id="381" r:id="rId86"/>
    <p:sldId id="369" r:id="rId87"/>
    <p:sldId id="382" r:id="rId88"/>
    <p:sldId id="383" r:id="rId89"/>
    <p:sldId id="391" r:id="rId90"/>
    <p:sldId id="370" r:id="rId91"/>
    <p:sldId id="392" r:id="rId92"/>
    <p:sldId id="384" r:id="rId93"/>
    <p:sldId id="385" r:id="rId94"/>
    <p:sldId id="393" r:id="rId95"/>
    <p:sldId id="386" r:id="rId96"/>
    <p:sldId id="387" r:id="rId97"/>
    <p:sldId id="388" r:id="rId98"/>
    <p:sldId id="394" r:id="rId99"/>
    <p:sldId id="463" r:id="rId100"/>
    <p:sldId id="464" r:id="rId101"/>
    <p:sldId id="469" r:id="rId102"/>
    <p:sldId id="470" r:id="rId103"/>
    <p:sldId id="380" r:id="rId104"/>
    <p:sldId id="390" r:id="rId105"/>
    <p:sldId id="396" r:id="rId106"/>
    <p:sldId id="397" r:id="rId107"/>
    <p:sldId id="398" r:id="rId108"/>
    <p:sldId id="399" r:id="rId109"/>
    <p:sldId id="400" r:id="rId110"/>
    <p:sldId id="401" r:id="rId111"/>
    <p:sldId id="403" r:id="rId112"/>
    <p:sldId id="405" r:id="rId113"/>
    <p:sldId id="404" r:id="rId114"/>
    <p:sldId id="406" r:id="rId115"/>
    <p:sldId id="407" r:id="rId116"/>
    <p:sldId id="408" r:id="rId117"/>
    <p:sldId id="409" r:id="rId118"/>
    <p:sldId id="410" r:id="rId119"/>
    <p:sldId id="411" r:id="rId120"/>
    <p:sldId id="412" r:id="rId121"/>
    <p:sldId id="413" r:id="rId122"/>
    <p:sldId id="415" r:id="rId123"/>
    <p:sldId id="416" r:id="rId124"/>
    <p:sldId id="417" r:id="rId125"/>
    <p:sldId id="419" r:id="rId126"/>
    <p:sldId id="420" r:id="rId127"/>
    <p:sldId id="421" r:id="rId128"/>
    <p:sldId id="423" r:id="rId129"/>
    <p:sldId id="424" r:id="rId130"/>
    <p:sldId id="422" r:id="rId131"/>
    <p:sldId id="425" r:id="rId132"/>
    <p:sldId id="427" r:id="rId133"/>
    <p:sldId id="426" r:id="rId134"/>
    <p:sldId id="428" r:id="rId135"/>
    <p:sldId id="429" r:id="rId136"/>
    <p:sldId id="430" r:id="rId137"/>
    <p:sldId id="432" r:id="rId138"/>
    <p:sldId id="433" r:id="rId139"/>
    <p:sldId id="431" r:id="rId140"/>
    <p:sldId id="436" r:id="rId141"/>
    <p:sldId id="437" r:id="rId142"/>
    <p:sldId id="438" r:id="rId143"/>
    <p:sldId id="439" r:id="rId144"/>
    <p:sldId id="440" r:id="rId145"/>
    <p:sldId id="441" r:id="rId146"/>
    <p:sldId id="442" r:id="rId147"/>
    <p:sldId id="443" r:id="rId148"/>
    <p:sldId id="444" r:id="rId149"/>
    <p:sldId id="446" r:id="rId150"/>
    <p:sldId id="447" r:id="rId151"/>
    <p:sldId id="449" r:id="rId152"/>
    <p:sldId id="451" r:id="rId153"/>
    <p:sldId id="452" r:id="rId154"/>
    <p:sldId id="453" r:id="rId155"/>
    <p:sldId id="454" r:id="rId156"/>
    <p:sldId id="455" r:id="rId1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9">
          <p15:clr>
            <a:srgbClr val="A4A3A4"/>
          </p15:clr>
        </p15:guide>
        <p15:guide id="2" pos="2888">
          <p15:clr>
            <a:srgbClr val="A4A3A4"/>
          </p15:clr>
        </p15:guide>
        <p15:guide id="3" orient="horz" pos="1614">
          <p15:clr>
            <a:srgbClr val="A4A3A4"/>
          </p15:clr>
        </p15:guide>
        <p15:guide id="4" pos="4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F5A5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12C8C85-51F0-491E-9774-3900AFEF0FD7}" styleName="Stijl, licht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Stijl, thema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98"/>
    <p:restoredTop sz="94719"/>
  </p:normalViewPr>
  <p:slideViewPr>
    <p:cSldViewPr snapToGrid="0">
      <p:cViewPr varScale="1">
        <p:scale>
          <a:sx n="124" d="100"/>
          <a:sy n="124" d="100"/>
        </p:scale>
        <p:origin x="614" y="82"/>
      </p:cViewPr>
      <p:guideLst>
        <p:guide orient="horz" pos="1639"/>
        <p:guide pos="2888"/>
        <p:guide orient="horz" pos="1614"/>
        <p:guide pos="495"/>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lie Declercq" userId="dcbd5312-c975-4b18-b051-fc96884b9fc8" providerId="ADAL" clId="{880C3927-7B32-4CFA-86C4-9E54C7B88195}"/>
    <pc:docChg chg="modSld">
      <pc:chgData name="Nathalie Declercq" userId="dcbd5312-c975-4b18-b051-fc96884b9fc8" providerId="ADAL" clId="{880C3927-7B32-4CFA-86C4-9E54C7B88195}" dt="2023-09-15T13:43:28.005" v="18" actId="207"/>
      <pc:docMkLst>
        <pc:docMk/>
      </pc:docMkLst>
      <pc:sldChg chg="modSp mod">
        <pc:chgData name="Nathalie Declercq" userId="dcbd5312-c975-4b18-b051-fc96884b9fc8" providerId="ADAL" clId="{880C3927-7B32-4CFA-86C4-9E54C7B88195}" dt="2023-09-15T13:13:44.057" v="16" actId="20577"/>
        <pc:sldMkLst>
          <pc:docMk/>
          <pc:sldMk cId="15808727" sldId="308"/>
        </pc:sldMkLst>
        <pc:spChg chg="mod">
          <ac:chgData name="Nathalie Declercq" userId="dcbd5312-c975-4b18-b051-fc96884b9fc8" providerId="ADAL" clId="{880C3927-7B32-4CFA-86C4-9E54C7B88195}" dt="2023-09-15T13:13:44.057" v="16" actId="20577"/>
          <ac:spMkLst>
            <pc:docMk/>
            <pc:sldMk cId="15808727" sldId="308"/>
            <ac:spMk id="2" creationId="{E2643A83-2495-48FB-B4AC-5B6917B47AC7}"/>
          </ac:spMkLst>
        </pc:spChg>
      </pc:sldChg>
      <pc:sldChg chg="modSp mod">
        <pc:chgData name="Nathalie Declercq" userId="dcbd5312-c975-4b18-b051-fc96884b9fc8" providerId="ADAL" clId="{880C3927-7B32-4CFA-86C4-9E54C7B88195}" dt="2023-09-15T13:17:38.920" v="17" actId="20577"/>
        <pc:sldMkLst>
          <pc:docMk/>
          <pc:sldMk cId="3097499185" sldId="338"/>
        </pc:sldMkLst>
        <pc:spChg chg="mod">
          <ac:chgData name="Nathalie Declercq" userId="dcbd5312-c975-4b18-b051-fc96884b9fc8" providerId="ADAL" clId="{880C3927-7B32-4CFA-86C4-9E54C7B88195}" dt="2023-09-15T13:17:38.920" v="17" actId="20577"/>
          <ac:spMkLst>
            <pc:docMk/>
            <pc:sldMk cId="3097499185" sldId="338"/>
            <ac:spMk id="2" creationId="{E2643A83-2495-48FB-B4AC-5B6917B47AC7}"/>
          </ac:spMkLst>
        </pc:spChg>
      </pc:sldChg>
      <pc:sldChg chg="modSp mod">
        <pc:chgData name="Nathalie Declercq" userId="dcbd5312-c975-4b18-b051-fc96884b9fc8" providerId="ADAL" clId="{880C3927-7B32-4CFA-86C4-9E54C7B88195}" dt="2023-09-15T13:43:28.005" v="18" actId="207"/>
        <pc:sldMkLst>
          <pc:docMk/>
          <pc:sldMk cId="1664574051" sldId="449"/>
        </pc:sldMkLst>
        <pc:spChg chg="mod">
          <ac:chgData name="Nathalie Declercq" userId="dcbd5312-c975-4b18-b051-fc96884b9fc8" providerId="ADAL" clId="{880C3927-7B32-4CFA-86C4-9E54C7B88195}" dt="2023-09-15T13:43:28.005" v="18" actId="207"/>
          <ac:spMkLst>
            <pc:docMk/>
            <pc:sldMk cId="1664574051" sldId="449"/>
            <ac:spMk id="2" creationId="{E2643A83-2495-48FB-B4AC-5B6917B47AC7}"/>
          </ac:spMkLst>
        </pc:spChg>
      </pc:sldChg>
    </pc:docChg>
  </pc:docChgLst>
  <pc:docChgLst>
    <pc:chgData name="Nathalie Declercq" userId="dcbd5312-c975-4b18-b051-fc96884b9fc8" providerId="ADAL" clId="{2A0E6E5D-5FE1-46CB-9DA1-72887C55D448}"/>
    <pc:docChg chg="custSel modSld">
      <pc:chgData name="Nathalie Declercq" userId="dcbd5312-c975-4b18-b051-fc96884b9fc8" providerId="ADAL" clId="{2A0E6E5D-5FE1-46CB-9DA1-72887C55D448}" dt="2023-09-19T13:55:04.862" v="7" actId="5793"/>
      <pc:docMkLst>
        <pc:docMk/>
      </pc:docMkLst>
      <pc:sldChg chg="modSp mod">
        <pc:chgData name="Nathalie Declercq" userId="dcbd5312-c975-4b18-b051-fc96884b9fc8" providerId="ADAL" clId="{2A0E6E5D-5FE1-46CB-9DA1-72887C55D448}" dt="2023-09-19T13:55:04.862" v="7" actId="5793"/>
        <pc:sldMkLst>
          <pc:docMk/>
          <pc:sldMk cId="915807263" sldId="272"/>
        </pc:sldMkLst>
        <pc:spChg chg="mod">
          <ac:chgData name="Nathalie Declercq" userId="dcbd5312-c975-4b18-b051-fc96884b9fc8" providerId="ADAL" clId="{2A0E6E5D-5FE1-46CB-9DA1-72887C55D448}" dt="2023-09-19T13:54:56.180" v="0"/>
          <ac:spMkLst>
            <pc:docMk/>
            <pc:sldMk cId="915807263" sldId="272"/>
            <ac:spMk id="2" creationId="{0C0367EA-5A1E-634A-9379-C63AF2F15746}"/>
          </ac:spMkLst>
        </pc:spChg>
        <pc:spChg chg="mod">
          <ac:chgData name="Nathalie Declercq" userId="dcbd5312-c975-4b18-b051-fc96884b9fc8" providerId="ADAL" clId="{2A0E6E5D-5FE1-46CB-9DA1-72887C55D448}" dt="2023-09-19T13:55:04.862" v="7" actId="5793"/>
          <ac:spMkLst>
            <pc:docMk/>
            <pc:sldMk cId="915807263" sldId="272"/>
            <ac:spMk id="2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14BC5D-A909-794A-9D1F-04242A5D2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D2D39D-108B-8343-B595-3F5E89FF8C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D2DCAA-103F-354E-8DC4-514509B8F015}" type="datetimeFigureOut">
              <a:rPr lang="en-US" smtClean="0"/>
              <a:t>9/19/2023</a:t>
            </a:fld>
            <a:endParaRPr lang="en-US"/>
          </a:p>
        </p:txBody>
      </p:sp>
      <p:sp>
        <p:nvSpPr>
          <p:cNvPr id="4" name="Footer Placeholder 3">
            <a:extLst>
              <a:ext uri="{FF2B5EF4-FFF2-40B4-BE49-F238E27FC236}">
                <a16:creationId xmlns:a16="http://schemas.microsoft.com/office/drawing/2014/main" id="{4756A3F5-E40A-BE4C-A81C-F39E5E70F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470B75-D9A9-6C4D-B558-BA6354982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8359-39DF-1646-878F-232245F3C40F}" type="slidenum">
              <a:rPr lang="en-US" smtClean="0"/>
              <a:t>‹nr.›</a:t>
            </a:fld>
            <a:endParaRPr lang="en-US"/>
          </a:p>
        </p:txBody>
      </p:sp>
    </p:spTree>
    <p:extLst>
      <p:ext uri="{BB962C8B-B14F-4D97-AF65-F5344CB8AC3E}">
        <p14:creationId xmlns:p14="http://schemas.microsoft.com/office/powerpoint/2010/main" val="315003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E2E27B-23DA-6144-B50C-F438E2E5F7B7}" type="datetimeFigureOut">
              <a:rPr lang="nl-BE" smtClean="0"/>
              <a:t>19/09/2023</a:t>
            </a:fld>
            <a:endParaRPr lang="nl-BE"/>
          </a:p>
        </p:txBody>
      </p:sp>
      <p:sp>
        <p:nvSpPr>
          <p:cNvPr id="4" name="Tijdelijke aanduiding voor dia-afbeelding 3"/>
          <p:cNvSpPr>
            <a:spLocks noGrp="1" noRot="1" noChangeAspect="1"/>
          </p:cNvSpPr>
          <p:nvPr>
            <p:ph type="sldImg" idx="2"/>
          </p:nvPr>
        </p:nvSpPr>
        <p:spPr>
          <a:xfrm>
            <a:off x="685800" y="458788"/>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003677"/>
            <a:ext cx="5486400" cy="4681536"/>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4A863-A65C-1444-8E34-D1723CE1D379}" type="slidenum">
              <a:rPr lang="nl-BE" smtClean="0"/>
              <a:t>‹nr.›</a:t>
            </a:fld>
            <a:endParaRPr lang="nl-BE"/>
          </a:p>
        </p:txBody>
      </p:sp>
    </p:spTree>
    <p:extLst>
      <p:ext uri="{BB962C8B-B14F-4D97-AF65-F5344CB8AC3E}">
        <p14:creationId xmlns:p14="http://schemas.microsoft.com/office/powerpoint/2010/main" val="154176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a:t>
            </a:fld>
            <a:endParaRPr lang="nl-BE"/>
          </a:p>
        </p:txBody>
      </p:sp>
    </p:spTree>
    <p:extLst>
      <p:ext uri="{BB962C8B-B14F-4D97-AF65-F5344CB8AC3E}">
        <p14:creationId xmlns:p14="http://schemas.microsoft.com/office/powerpoint/2010/main" val="2800130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10</a:t>
            </a:fld>
            <a:endParaRPr lang="nl-BE"/>
          </a:p>
        </p:txBody>
      </p:sp>
    </p:spTree>
    <p:extLst>
      <p:ext uri="{BB962C8B-B14F-4D97-AF65-F5344CB8AC3E}">
        <p14:creationId xmlns:p14="http://schemas.microsoft.com/office/powerpoint/2010/main" val="34042335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101</a:t>
            </a:fld>
            <a:endParaRPr lang="nl-BE"/>
          </a:p>
        </p:txBody>
      </p:sp>
    </p:spTree>
    <p:extLst>
      <p:ext uri="{BB962C8B-B14F-4D97-AF65-F5344CB8AC3E}">
        <p14:creationId xmlns:p14="http://schemas.microsoft.com/office/powerpoint/2010/main" val="8271026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102</a:t>
            </a:fld>
            <a:endParaRPr lang="nl-BE"/>
          </a:p>
        </p:txBody>
      </p:sp>
    </p:spTree>
    <p:extLst>
      <p:ext uri="{BB962C8B-B14F-4D97-AF65-F5344CB8AC3E}">
        <p14:creationId xmlns:p14="http://schemas.microsoft.com/office/powerpoint/2010/main" val="37404738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103</a:t>
            </a:fld>
            <a:endParaRPr lang="nl-BE"/>
          </a:p>
        </p:txBody>
      </p:sp>
    </p:spTree>
    <p:extLst>
      <p:ext uri="{BB962C8B-B14F-4D97-AF65-F5344CB8AC3E}">
        <p14:creationId xmlns:p14="http://schemas.microsoft.com/office/powerpoint/2010/main" val="38033741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104</a:t>
            </a:fld>
            <a:endParaRPr lang="nl-BE"/>
          </a:p>
        </p:txBody>
      </p:sp>
    </p:spTree>
    <p:extLst>
      <p:ext uri="{BB962C8B-B14F-4D97-AF65-F5344CB8AC3E}">
        <p14:creationId xmlns:p14="http://schemas.microsoft.com/office/powerpoint/2010/main" val="479488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105</a:t>
            </a:fld>
            <a:endParaRPr lang="nl-BE"/>
          </a:p>
        </p:txBody>
      </p:sp>
    </p:spTree>
    <p:extLst>
      <p:ext uri="{BB962C8B-B14F-4D97-AF65-F5344CB8AC3E}">
        <p14:creationId xmlns:p14="http://schemas.microsoft.com/office/powerpoint/2010/main" val="31384271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106</a:t>
            </a:fld>
            <a:endParaRPr lang="nl-BE"/>
          </a:p>
        </p:txBody>
      </p:sp>
    </p:spTree>
    <p:extLst>
      <p:ext uri="{BB962C8B-B14F-4D97-AF65-F5344CB8AC3E}">
        <p14:creationId xmlns:p14="http://schemas.microsoft.com/office/powerpoint/2010/main" val="32109095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107</a:t>
            </a:fld>
            <a:endParaRPr lang="nl-BE"/>
          </a:p>
        </p:txBody>
      </p:sp>
    </p:spTree>
    <p:extLst>
      <p:ext uri="{BB962C8B-B14F-4D97-AF65-F5344CB8AC3E}">
        <p14:creationId xmlns:p14="http://schemas.microsoft.com/office/powerpoint/2010/main" val="23816809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108</a:t>
            </a:fld>
            <a:endParaRPr lang="nl-BE"/>
          </a:p>
        </p:txBody>
      </p:sp>
    </p:spTree>
    <p:extLst>
      <p:ext uri="{BB962C8B-B14F-4D97-AF65-F5344CB8AC3E}">
        <p14:creationId xmlns:p14="http://schemas.microsoft.com/office/powerpoint/2010/main" val="26053488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109</a:t>
            </a:fld>
            <a:endParaRPr lang="nl-BE"/>
          </a:p>
        </p:txBody>
      </p:sp>
    </p:spTree>
    <p:extLst>
      <p:ext uri="{BB962C8B-B14F-4D97-AF65-F5344CB8AC3E}">
        <p14:creationId xmlns:p14="http://schemas.microsoft.com/office/powerpoint/2010/main" val="22013657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110</a:t>
            </a:fld>
            <a:endParaRPr lang="nl-BE"/>
          </a:p>
        </p:txBody>
      </p:sp>
    </p:spTree>
    <p:extLst>
      <p:ext uri="{BB962C8B-B14F-4D97-AF65-F5344CB8AC3E}">
        <p14:creationId xmlns:p14="http://schemas.microsoft.com/office/powerpoint/2010/main" val="747029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11</a:t>
            </a:fld>
            <a:endParaRPr lang="nl-BE"/>
          </a:p>
        </p:txBody>
      </p:sp>
    </p:spTree>
    <p:extLst>
      <p:ext uri="{BB962C8B-B14F-4D97-AF65-F5344CB8AC3E}">
        <p14:creationId xmlns:p14="http://schemas.microsoft.com/office/powerpoint/2010/main" val="31646380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111</a:t>
            </a:fld>
            <a:endParaRPr lang="nl-BE"/>
          </a:p>
        </p:txBody>
      </p:sp>
    </p:spTree>
    <p:extLst>
      <p:ext uri="{BB962C8B-B14F-4D97-AF65-F5344CB8AC3E}">
        <p14:creationId xmlns:p14="http://schemas.microsoft.com/office/powerpoint/2010/main" val="23573276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112</a:t>
            </a:fld>
            <a:endParaRPr lang="nl-BE"/>
          </a:p>
        </p:txBody>
      </p:sp>
    </p:spTree>
    <p:extLst>
      <p:ext uri="{BB962C8B-B14F-4D97-AF65-F5344CB8AC3E}">
        <p14:creationId xmlns:p14="http://schemas.microsoft.com/office/powerpoint/2010/main" val="22865454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113</a:t>
            </a:fld>
            <a:endParaRPr lang="nl-BE"/>
          </a:p>
        </p:txBody>
      </p:sp>
    </p:spTree>
    <p:extLst>
      <p:ext uri="{BB962C8B-B14F-4D97-AF65-F5344CB8AC3E}">
        <p14:creationId xmlns:p14="http://schemas.microsoft.com/office/powerpoint/2010/main" val="24685508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114</a:t>
            </a:fld>
            <a:endParaRPr lang="nl-BE"/>
          </a:p>
        </p:txBody>
      </p:sp>
    </p:spTree>
    <p:extLst>
      <p:ext uri="{BB962C8B-B14F-4D97-AF65-F5344CB8AC3E}">
        <p14:creationId xmlns:p14="http://schemas.microsoft.com/office/powerpoint/2010/main" val="17536340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115</a:t>
            </a:fld>
            <a:endParaRPr lang="nl-BE"/>
          </a:p>
        </p:txBody>
      </p:sp>
    </p:spTree>
    <p:extLst>
      <p:ext uri="{BB962C8B-B14F-4D97-AF65-F5344CB8AC3E}">
        <p14:creationId xmlns:p14="http://schemas.microsoft.com/office/powerpoint/2010/main" val="5877541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116</a:t>
            </a:fld>
            <a:endParaRPr lang="nl-BE"/>
          </a:p>
        </p:txBody>
      </p:sp>
    </p:spTree>
    <p:extLst>
      <p:ext uri="{BB962C8B-B14F-4D97-AF65-F5344CB8AC3E}">
        <p14:creationId xmlns:p14="http://schemas.microsoft.com/office/powerpoint/2010/main" val="22699089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117</a:t>
            </a:fld>
            <a:endParaRPr lang="nl-BE"/>
          </a:p>
        </p:txBody>
      </p:sp>
    </p:spTree>
    <p:extLst>
      <p:ext uri="{BB962C8B-B14F-4D97-AF65-F5344CB8AC3E}">
        <p14:creationId xmlns:p14="http://schemas.microsoft.com/office/powerpoint/2010/main" val="33361660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118</a:t>
            </a:fld>
            <a:endParaRPr lang="nl-BE"/>
          </a:p>
        </p:txBody>
      </p:sp>
    </p:spTree>
    <p:extLst>
      <p:ext uri="{BB962C8B-B14F-4D97-AF65-F5344CB8AC3E}">
        <p14:creationId xmlns:p14="http://schemas.microsoft.com/office/powerpoint/2010/main" val="16282635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119</a:t>
            </a:fld>
            <a:endParaRPr lang="nl-BE"/>
          </a:p>
        </p:txBody>
      </p:sp>
    </p:spTree>
    <p:extLst>
      <p:ext uri="{BB962C8B-B14F-4D97-AF65-F5344CB8AC3E}">
        <p14:creationId xmlns:p14="http://schemas.microsoft.com/office/powerpoint/2010/main" val="29473636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120</a:t>
            </a:fld>
            <a:endParaRPr lang="nl-BE"/>
          </a:p>
        </p:txBody>
      </p:sp>
    </p:spTree>
    <p:extLst>
      <p:ext uri="{BB962C8B-B14F-4D97-AF65-F5344CB8AC3E}">
        <p14:creationId xmlns:p14="http://schemas.microsoft.com/office/powerpoint/2010/main" val="340049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12</a:t>
            </a:fld>
            <a:endParaRPr lang="nl-BE"/>
          </a:p>
        </p:txBody>
      </p:sp>
    </p:spTree>
    <p:extLst>
      <p:ext uri="{BB962C8B-B14F-4D97-AF65-F5344CB8AC3E}">
        <p14:creationId xmlns:p14="http://schemas.microsoft.com/office/powerpoint/2010/main" val="25979679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121</a:t>
            </a:fld>
            <a:endParaRPr lang="nl-BE"/>
          </a:p>
        </p:txBody>
      </p:sp>
    </p:spTree>
    <p:extLst>
      <p:ext uri="{BB962C8B-B14F-4D97-AF65-F5344CB8AC3E}">
        <p14:creationId xmlns:p14="http://schemas.microsoft.com/office/powerpoint/2010/main" val="20581804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122</a:t>
            </a:fld>
            <a:endParaRPr lang="nl-BE"/>
          </a:p>
        </p:txBody>
      </p:sp>
    </p:spTree>
    <p:extLst>
      <p:ext uri="{BB962C8B-B14F-4D97-AF65-F5344CB8AC3E}">
        <p14:creationId xmlns:p14="http://schemas.microsoft.com/office/powerpoint/2010/main" val="40748655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123</a:t>
            </a:fld>
            <a:endParaRPr lang="nl-BE"/>
          </a:p>
        </p:txBody>
      </p:sp>
    </p:spTree>
    <p:extLst>
      <p:ext uri="{BB962C8B-B14F-4D97-AF65-F5344CB8AC3E}">
        <p14:creationId xmlns:p14="http://schemas.microsoft.com/office/powerpoint/2010/main" val="226963685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124</a:t>
            </a:fld>
            <a:endParaRPr lang="nl-BE"/>
          </a:p>
        </p:txBody>
      </p:sp>
    </p:spTree>
    <p:extLst>
      <p:ext uri="{BB962C8B-B14F-4D97-AF65-F5344CB8AC3E}">
        <p14:creationId xmlns:p14="http://schemas.microsoft.com/office/powerpoint/2010/main" val="37666307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125</a:t>
            </a:fld>
            <a:endParaRPr lang="nl-BE"/>
          </a:p>
        </p:txBody>
      </p:sp>
    </p:spTree>
    <p:extLst>
      <p:ext uri="{BB962C8B-B14F-4D97-AF65-F5344CB8AC3E}">
        <p14:creationId xmlns:p14="http://schemas.microsoft.com/office/powerpoint/2010/main" val="37223115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126</a:t>
            </a:fld>
            <a:endParaRPr lang="nl-BE"/>
          </a:p>
        </p:txBody>
      </p:sp>
    </p:spTree>
    <p:extLst>
      <p:ext uri="{BB962C8B-B14F-4D97-AF65-F5344CB8AC3E}">
        <p14:creationId xmlns:p14="http://schemas.microsoft.com/office/powerpoint/2010/main" val="386602206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127</a:t>
            </a:fld>
            <a:endParaRPr lang="nl-BE"/>
          </a:p>
        </p:txBody>
      </p:sp>
    </p:spTree>
    <p:extLst>
      <p:ext uri="{BB962C8B-B14F-4D97-AF65-F5344CB8AC3E}">
        <p14:creationId xmlns:p14="http://schemas.microsoft.com/office/powerpoint/2010/main" val="32689522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128</a:t>
            </a:fld>
            <a:endParaRPr lang="nl-BE"/>
          </a:p>
        </p:txBody>
      </p:sp>
    </p:spTree>
    <p:extLst>
      <p:ext uri="{BB962C8B-B14F-4D97-AF65-F5344CB8AC3E}">
        <p14:creationId xmlns:p14="http://schemas.microsoft.com/office/powerpoint/2010/main" val="5643688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129</a:t>
            </a:fld>
            <a:endParaRPr lang="nl-BE"/>
          </a:p>
        </p:txBody>
      </p:sp>
    </p:spTree>
    <p:extLst>
      <p:ext uri="{BB962C8B-B14F-4D97-AF65-F5344CB8AC3E}">
        <p14:creationId xmlns:p14="http://schemas.microsoft.com/office/powerpoint/2010/main" val="26426670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130</a:t>
            </a:fld>
            <a:endParaRPr lang="nl-BE"/>
          </a:p>
        </p:txBody>
      </p:sp>
    </p:spTree>
    <p:extLst>
      <p:ext uri="{BB962C8B-B14F-4D97-AF65-F5344CB8AC3E}">
        <p14:creationId xmlns:p14="http://schemas.microsoft.com/office/powerpoint/2010/main" val="2467745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13</a:t>
            </a:fld>
            <a:endParaRPr lang="nl-BE"/>
          </a:p>
        </p:txBody>
      </p:sp>
    </p:spTree>
    <p:extLst>
      <p:ext uri="{BB962C8B-B14F-4D97-AF65-F5344CB8AC3E}">
        <p14:creationId xmlns:p14="http://schemas.microsoft.com/office/powerpoint/2010/main" val="30782700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131</a:t>
            </a:fld>
            <a:endParaRPr lang="nl-BE"/>
          </a:p>
        </p:txBody>
      </p:sp>
    </p:spTree>
    <p:extLst>
      <p:ext uri="{BB962C8B-B14F-4D97-AF65-F5344CB8AC3E}">
        <p14:creationId xmlns:p14="http://schemas.microsoft.com/office/powerpoint/2010/main" val="20384831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132</a:t>
            </a:fld>
            <a:endParaRPr lang="nl-BE"/>
          </a:p>
        </p:txBody>
      </p:sp>
    </p:spTree>
    <p:extLst>
      <p:ext uri="{BB962C8B-B14F-4D97-AF65-F5344CB8AC3E}">
        <p14:creationId xmlns:p14="http://schemas.microsoft.com/office/powerpoint/2010/main" val="4208548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133</a:t>
            </a:fld>
            <a:endParaRPr lang="nl-BE"/>
          </a:p>
        </p:txBody>
      </p:sp>
    </p:spTree>
    <p:extLst>
      <p:ext uri="{BB962C8B-B14F-4D97-AF65-F5344CB8AC3E}">
        <p14:creationId xmlns:p14="http://schemas.microsoft.com/office/powerpoint/2010/main" val="277432461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134</a:t>
            </a:fld>
            <a:endParaRPr lang="nl-BE"/>
          </a:p>
        </p:txBody>
      </p:sp>
    </p:spTree>
    <p:extLst>
      <p:ext uri="{BB962C8B-B14F-4D97-AF65-F5344CB8AC3E}">
        <p14:creationId xmlns:p14="http://schemas.microsoft.com/office/powerpoint/2010/main" val="56670212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135</a:t>
            </a:fld>
            <a:endParaRPr lang="nl-BE"/>
          </a:p>
        </p:txBody>
      </p:sp>
    </p:spTree>
    <p:extLst>
      <p:ext uri="{BB962C8B-B14F-4D97-AF65-F5344CB8AC3E}">
        <p14:creationId xmlns:p14="http://schemas.microsoft.com/office/powerpoint/2010/main" val="4391993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136</a:t>
            </a:fld>
            <a:endParaRPr lang="nl-BE"/>
          </a:p>
        </p:txBody>
      </p:sp>
    </p:spTree>
    <p:extLst>
      <p:ext uri="{BB962C8B-B14F-4D97-AF65-F5344CB8AC3E}">
        <p14:creationId xmlns:p14="http://schemas.microsoft.com/office/powerpoint/2010/main" val="41307723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137</a:t>
            </a:fld>
            <a:endParaRPr lang="nl-BE"/>
          </a:p>
        </p:txBody>
      </p:sp>
    </p:spTree>
    <p:extLst>
      <p:ext uri="{BB962C8B-B14F-4D97-AF65-F5344CB8AC3E}">
        <p14:creationId xmlns:p14="http://schemas.microsoft.com/office/powerpoint/2010/main" val="3103615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138</a:t>
            </a:fld>
            <a:endParaRPr lang="nl-BE"/>
          </a:p>
        </p:txBody>
      </p:sp>
    </p:spTree>
    <p:extLst>
      <p:ext uri="{BB962C8B-B14F-4D97-AF65-F5344CB8AC3E}">
        <p14:creationId xmlns:p14="http://schemas.microsoft.com/office/powerpoint/2010/main" val="121664568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139</a:t>
            </a:fld>
            <a:endParaRPr lang="nl-BE"/>
          </a:p>
        </p:txBody>
      </p:sp>
    </p:spTree>
    <p:extLst>
      <p:ext uri="{BB962C8B-B14F-4D97-AF65-F5344CB8AC3E}">
        <p14:creationId xmlns:p14="http://schemas.microsoft.com/office/powerpoint/2010/main" val="422902132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140</a:t>
            </a:fld>
            <a:endParaRPr lang="nl-BE"/>
          </a:p>
        </p:txBody>
      </p:sp>
    </p:spTree>
    <p:extLst>
      <p:ext uri="{BB962C8B-B14F-4D97-AF65-F5344CB8AC3E}">
        <p14:creationId xmlns:p14="http://schemas.microsoft.com/office/powerpoint/2010/main" val="194025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14</a:t>
            </a:fld>
            <a:endParaRPr lang="nl-BE"/>
          </a:p>
        </p:txBody>
      </p:sp>
    </p:spTree>
    <p:extLst>
      <p:ext uri="{BB962C8B-B14F-4D97-AF65-F5344CB8AC3E}">
        <p14:creationId xmlns:p14="http://schemas.microsoft.com/office/powerpoint/2010/main" val="12938807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141</a:t>
            </a:fld>
            <a:endParaRPr lang="nl-BE"/>
          </a:p>
        </p:txBody>
      </p:sp>
    </p:spTree>
    <p:extLst>
      <p:ext uri="{BB962C8B-B14F-4D97-AF65-F5344CB8AC3E}">
        <p14:creationId xmlns:p14="http://schemas.microsoft.com/office/powerpoint/2010/main" val="29667846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142</a:t>
            </a:fld>
            <a:endParaRPr lang="nl-BE"/>
          </a:p>
        </p:txBody>
      </p:sp>
    </p:spTree>
    <p:extLst>
      <p:ext uri="{BB962C8B-B14F-4D97-AF65-F5344CB8AC3E}">
        <p14:creationId xmlns:p14="http://schemas.microsoft.com/office/powerpoint/2010/main" val="39190472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143</a:t>
            </a:fld>
            <a:endParaRPr lang="nl-BE"/>
          </a:p>
        </p:txBody>
      </p:sp>
    </p:spTree>
    <p:extLst>
      <p:ext uri="{BB962C8B-B14F-4D97-AF65-F5344CB8AC3E}">
        <p14:creationId xmlns:p14="http://schemas.microsoft.com/office/powerpoint/2010/main" val="255212743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144</a:t>
            </a:fld>
            <a:endParaRPr lang="nl-BE"/>
          </a:p>
        </p:txBody>
      </p:sp>
    </p:spTree>
    <p:extLst>
      <p:ext uri="{BB962C8B-B14F-4D97-AF65-F5344CB8AC3E}">
        <p14:creationId xmlns:p14="http://schemas.microsoft.com/office/powerpoint/2010/main" val="26693188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145</a:t>
            </a:fld>
            <a:endParaRPr lang="nl-BE"/>
          </a:p>
        </p:txBody>
      </p:sp>
    </p:spTree>
    <p:extLst>
      <p:ext uri="{BB962C8B-B14F-4D97-AF65-F5344CB8AC3E}">
        <p14:creationId xmlns:p14="http://schemas.microsoft.com/office/powerpoint/2010/main" val="11687497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146</a:t>
            </a:fld>
            <a:endParaRPr lang="nl-BE"/>
          </a:p>
        </p:txBody>
      </p:sp>
    </p:spTree>
    <p:extLst>
      <p:ext uri="{BB962C8B-B14F-4D97-AF65-F5344CB8AC3E}">
        <p14:creationId xmlns:p14="http://schemas.microsoft.com/office/powerpoint/2010/main" val="24989580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147</a:t>
            </a:fld>
            <a:endParaRPr lang="nl-BE"/>
          </a:p>
        </p:txBody>
      </p:sp>
    </p:spTree>
    <p:extLst>
      <p:ext uri="{BB962C8B-B14F-4D97-AF65-F5344CB8AC3E}">
        <p14:creationId xmlns:p14="http://schemas.microsoft.com/office/powerpoint/2010/main" val="138633650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148</a:t>
            </a:fld>
            <a:endParaRPr lang="nl-BE"/>
          </a:p>
        </p:txBody>
      </p:sp>
    </p:spTree>
    <p:extLst>
      <p:ext uri="{BB962C8B-B14F-4D97-AF65-F5344CB8AC3E}">
        <p14:creationId xmlns:p14="http://schemas.microsoft.com/office/powerpoint/2010/main" val="360770044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149</a:t>
            </a:fld>
            <a:endParaRPr lang="nl-BE"/>
          </a:p>
        </p:txBody>
      </p:sp>
    </p:spTree>
    <p:extLst>
      <p:ext uri="{BB962C8B-B14F-4D97-AF65-F5344CB8AC3E}">
        <p14:creationId xmlns:p14="http://schemas.microsoft.com/office/powerpoint/2010/main" val="428917860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150</a:t>
            </a:fld>
            <a:endParaRPr lang="nl-BE"/>
          </a:p>
        </p:txBody>
      </p:sp>
    </p:spTree>
    <p:extLst>
      <p:ext uri="{BB962C8B-B14F-4D97-AF65-F5344CB8AC3E}">
        <p14:creationId xmlns:p14="http://schemas.microsoft.com/office/powerpoint/2010/main" val="2580213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15</a:t>
            </a:fld>
            <a:endParaRPr lang="nl-BE"/>
          </a:p>
        </p:txBody>
      </p:sp>
    </p:spTree>
    <p:extLst>
      <p:ext uri="{BB962C8B-B14F-4D97-AF65-F5344CB8AC3E}">
        <p14:creationId xmlns:p14="http://schemas.microsoft.com/office/powerpoint/2010/main" val="671614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151</a:t>
            </a:fld>
            <a:endParaRPr lang="nl-BE"/>
          </a:p>
        </p:txBody>
      </p:sp>
    </p:spTree>
    <p:extLst>
      <p:ext uri="{BB962C8B-B14F-4D97-AF65-F5344CB8AC3E}">
        <p14:creationId xmlns:p14="http://schemas.microsoft.com/office/powerpoint/2010/main" val="150464218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152</a:t>
            </a:fld>
            <a:endParaRPr lang="nl-BE"/>
          </a:p>
        </p:txBody>
      </p:sp>
    </p:spTree>
    <p:extLst>
      <p:ext uri="{BB962C8B-B14F-4D97-AF65-F5344CB8AC3E}">
        <p14:creationId xmlns:p14="http://schemas.microsoft.com/office/powerpoint/2010/main" val="162106267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153</a:t>
            </a:fld>
            <a:endParaRPr lang="nl-BE"/>
          </a:p>
        </p:txBody>
      </p:sp>
    </p:spTree>
    <p:extLst>
      <p:ext uri="{BB962C8B-B14F-4D97-AF65-F5344CB8AC3E}">
        <p14:creationId xmlns:p14="http://schemas.microsoft.com/office/powerpoint/2010/main" val="3456978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16</a:t>
            </a:fld>
            <a:endParaRPr lang="nl-BE"/>
          </a:p>
        </p:txBody>
      </p:sp>
    </p:spTree>
    <p:extLst>
      <p:ext uri="{BB962C8B-B14F-4D97-AF65-F5344CB8AC3E}">
        <p14:creationId xmlns:p14="http://schemas.microsoft.com/office/powerpoint/2010/main" val="1808186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17</a:t>
            </a:fld>
            <a:endParaRPr lang="nl-BE"/>
          </a:p>
        </p:txBody>
      </p:sp>
    </p:spTree>
    <p:extLst>
      <p:ext uri="{BB962C8B-B14F-4D97-AF65-F5344CB8AC3E}">
        <p14:creationId xmlns:p14="http://schemas.microsoft.com/office/powerpoint/2010/main" val="153185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18</a:t>
            </a:fld>
            <a:endParaRPr lang="nl-BE"/>
          </a:p>
        </p:txBody>
      </p:sp>
    </p:spTree>
    <p:extLst>
      <p:ext uri="{BB962C8B-B14F-4D97-AF65-F5344CB8AC3E}">
        <p14:creationId xmlns:p14="http://schemas.microsoft.com/office/powerpoint/2010/main" val="1006149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19</a:t>
            </a:fld>
            <a:endParaRPr lang="nl-BE"/>
          </a:p>
        </p:txBody>
      </p:sp>
    </p:spTree>
    <p:extLst>
      <p:ext uri="{BB962C8B-B14F-4D97-AF65-F5344CB8AC3E}">
        <p14:creationId xmlns:p14="http://schemas.microsoft.com/office/powerpoint/2010/main" val="372558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2</a:t>
            </a:fld>
            <a:endParaRPr lang="nl-BE"/>
          </a:p>
        </p:txBody>
      </p:sp>
    </p:spTree>
    <p:extLst>
      <p:ext uri="{BB962C8B-B14F-4D97-AF65-F5344CB8AC3E}">
        <p14:creationId xmlns:p14="http://schemas.microsoft.com/office/powerpoint/2010/main" val="315488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20</a:t>
            </a:fld>
            <a:endParaRPr lang="nl-BE"/>
          </a:p>
        </p:txBody>
      </p:sp>
    </p:spTree>
    <p:extLst>
      <p:ext uri="{BB962C8B-B14F-4D97-AF65-F5344CB8AC3E}">
        <p14:creationId xmlns:p14="http://schemas.microsoft.com/office/powerpoint/2010/main" val="1354769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21</a:t>
            </a:fld>
            <a:endParaRPr lang="nl-BE"/>
          </a:p>
        </p:txBody>
      </p:sp>
    </p:spTree>
    <p:extLst>
      <p:ext uri="{BB962C8B-B14F-4D97-AF65-F5344CB8AC3E}">
        <p14:creationId xmlns:p14="http://schemas.microsoft.com/office/powerpoint/2010/main" val="3126178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22</a:t>
            </a:fld>
            <a:endParaRPr lang="nl-BE"/>
          </a:p>
        </p:txBody>
      </p:sp>
    </p:spTree>
    <p:extLst>
      <p:ext uri="{BB962C8B-B14F-4D97-AF65-F5344CB8AC3E}">
        <p14:creationId xmlns:p14="http://schemas.microsoft.com/office/powerpoint/2010/main" val="100232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23</a:t>
            </a:fld>
            <a:endParaRPr lang="nl-BE"/>
          </a:p>
        </p:txBody>
      </p:sp>
    </p:spTree>
    <p:extLst>
      <p:ext uri="{BB962C8B-B14F-4D97-AF65-F5344CB8AC3E}">
        <p14:creationId xmlns:p14="http://schemas.microsoft.com/office/powerpoint/2010/main" val="3022732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24</a:t>
            </a:fld>
            <a:endParaRPr lang="nl-BE"/>
          </a:p>
        </p:txBody>
      </p:sp>
    </p:spTree>
    <p:extLst>
      <p:ext uri="{BB962C8B-B14F-4D97-AF65-F5344CB8AC3E}">
        <p14:creationId xmlns:p14="http://schemas.microsoft.com/office/powerpoint/2010/main" val="3072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25</a:t>
            </a:fld>
            <a:endParaRPr lang="nl-BE"/>
          </a:p>
        </p:txBody>
      </p:sp>
    </p:spTree>
    <p:extLst>
      <p:ext uri="{BB962C8B-B14F-4D97-AF65-F5344CB8AC3E}">
        <p14:creationId xmlns:p14="http://schemas.microsoft.com/office/powerpoint/2010/main" val="1957505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26</a:t>
            </a:fld>
            <a:endParaRPr lang="nl-BE"/>
          </a:p>
        </p:txBody>
      </p:sp>
    </p:spTree>
    <p:extLst>
      <p:ext uri="{BB962C8B-B14F-4D97-AF65-F5344CB8AC3E}">
        <p14:creationId xmlns:p14="http://schemas.microsoft.com/office/powerpoint/2010/main" val="771438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27</a:t>
            </a:fld>
            <a:endParaRPr lang="nl-BE"/>
          </a:p>
        </p:txBody>
      </p:sp>
    </p:spTree>
    <p:extLst>
      <p:ext uri="{BB962C8B-B14F-4D97-AF65-F5344CB8AC3E}">
        <p14:creationId xmlns:p14="http://schemas.microsoft.com/office/powerpoint/2010/main" val="1163350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28</a:t>
            </a:fld>
            <a:endParaRPr lang="nl-BE"/>
          </a:p>
        </p:txBody>
      </p:sp>
    </p:spTree>
    <p:extLst>
      <p:ext uri="{BB962C8B-B14F-4D97-AF65-F5344CB8AC3E}">
        <p14:creationId xmlns:p14="http://schemas.microsoft.com/office/powerpoint/2010/main" val="2076447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29</a:t>
            </a:fld>
            <a:endParaRPr lang="nl-BE"/>
          </a:p>
        </p:txBody>
      </p:sp>
    </p:spTree>
    <p:extLst>
      <p:ext uri="{BB962C8B-B14F-4D97-AF65-F5344CB8AC3E}">
        <p14:creationId xmlns:p14="http://schemas.microsoft.com/office/powerpoint/2010/main" val="1529023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cs typeface="Calibri"/>
            </a:endParaRP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3</a:t>
            </a:fld>
            <a:endParaRPr lang="nl-BE"/>
          </a:p>
        </p:txBody>
      </p:sp>
    </p:spTree>
    <p:extLst>
      <p:ext uri="{BB962C8B-B14F-4D97-AF65-F5344CB8AC3E}">
        <p14:creationId xmlns:p14="http://schemas.microsoft.com/office/powerpoint/2010/main" val="2216835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30</a:t>
            </a:fld>
            <a:endParaRPr lang="nl-BE"/>
          </a:p>
        </p:txBody>
      </p:sp>
    </p:spTree>
    <p:extLst>
      <p:ext uri="{BB962C8B-B14F-4D97-AF65-F5344CB8AC3E}">
        <p14:creationId xmlns:p14="http://schemas.microsoft.com/office/powerpoint/2010/main" val="3099107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32</a:t>
            </a:fld>
            <a:endParaRPr lang="nl-BE"/>
          </a:p>
        </p:txBody>
      </p:sp>
    </p:spTree>
    <p:extLst>
      <p:ext uri="{BB962C8B-B14F-4D97-AF65-F5344CB8AC3E}">
        <p14:creationId xmlns:p14="http://schemas.microsoft.com/office/powerpoint/2010/main" val="2694362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33</a:t>
            </a:fld>
            <a:endParaRPr lang="nl-BE"/>
          </a:p>
        </p:txBody>
      </p:sp>
    </p:spTree>
    <p:extLst>
      <p:ext uri="{BB962C8B-B14F-4D97-AF65-F5344CB8AC3E}">
        <p14:creationId xmlns:p14="http://schemas.microsoft.com/office/powerpoint/2010/main" val="3832531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34</a:t>
            </a:fld>
            <a:endParaRPr lang="nl-BE"/>
          </a:p>
        </p:txBody>
      </p:sp>
    </p:spTree>
    <p:extLst>
      <p:ext uri="{BB962C8B-B14F-4D97-AF65-F5344CB8AC3E}">
        <p14:creationId xmlns:p14="http://schemas.microsoft.com/office/powerpoint/2010/main" val="950983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35</a:t>
            </a:fld>
            <a:endParaRPr lang="nl-BE"/>
          </a:p>
        </p:txBody>
      </p:sp>
    </p:spTree>
    <p:extLst>
      <p:ext uri="{BB962C8B-B14F-4D97-AF65-F5344CB8AC3E}">
        <p14:creationId xmlns:p14="http://schemas.microsoft.com/office/powerpoint/2010/main" val="3814101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36</a:t>
            </a:fld>
            <a:endParaRPr lang="nl-BE"/>
          </a:p>
        </p:txBody>
      </p:sp>
    </p:spTree>
    <p:extLst>
      <p:ext uri="{BB962C8B-B14F-4D97-AF65-F5344CB8AC3E}">
        <p14:creationId xmlns:p14="http://schemas.microsoft.com/office/powerpoint/2010/main" val="721747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37</a:t>
            </a:fld>
            <a:endParaRPr lang="nl-BE"/>
          </a:p>
        </p:txBody>
      </p:sp>
    </p:spTree>
    <p:extLst>
      <p:ext uri="{BB962C8B-B14F-4D97-AF65-F5344CB8AC3E}">
        <p14:creationId xmlns:p14="http://schemas.microsoft.com/office/powerpoint/2010/main" val="2581357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38</a:t>
            </a:fld>
            <a:endParaRPr lang="nl-BE"/>
          </a:p>
        </p:txBody>
      </p:sp>
    </p:spTree>
    <p:extLst>
      <p:ext uri="{BB962C8B-B14F-4D97-AF65-F5344CB8AC3E}">
        <p14:creationId xmlns:p14="http://schemas.microsoft.com/office/powerpoint/2010/main" val="964617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39</a:t>
            </a:fld>
            <a:endParaRPr lang="nl-BE"/>
          </a:p>
        </p:txBody>
      </p:sp>
    </p:spTree>
    <p:extLst>
      <p:ext uri="{BB962C8B-B14F-4D97-AF65-F5344CB8AC3E}">
        <p14:creationId xmlns:p14="http://schemas.microsoft.com/office/powerpoint/2010/main" val="1579886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40</a:t>
            </a:fld>
            <a:endParaRPr lang="nl-BE"/>
          </a:p>
        </p:txBody>
      </p:sp>
    </p:spTree>
    <p:extLst>
      <p:ext uri="{BB962C8B-B14F-4D97-AF65-F5344CB8AC3E}">
        <p14:creationId xmlns:p14="http://schemas.microsoft.com/office/powerpoint/2010/main" val="2286400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4</a:t>
            </a:fld>
            <a:endParaRPr lang="nl-BE"/>
          </a:p>
        </p:txBody>
      </p:sp>
    </p:spTree>
    <p:extLst>
      <p:ext uri="{BB962C8B-B14F-4D97-AF65-F5344CB8AC3E}">
        <p14:creationId xmlns:p14="http://schemas.microsoft.com/office/powerpoint/2010/main" val="3783364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41</a:t>
            </a:fld>
            <a:endParaRPr lang="nl-BE"/>
          </a:p>
        </p:txBody>
      </p:sp>
    </p:spTree>
    <p:extLst>
      <p:ext uri="{BB962C8B-B14F-4D97-AF65-F5344CB8AC3E}">
        <p14:creationId xmlns:p14="http://schemas.microsoft.com/office/powerpoint/2010/main" val="1496875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42</a:t>
            </a:fld>
            <a:endParaRPr lang="nl-BE"/>
          </a:p>
        </p:txBody>
      </p:sp>
    </p:spTree>
    <p:extLst>
      <p:ext uri="{BB962C8B-B14F-4D97-AF65-F5344CB8AC3E}">
        <p14:creationId xmlns:p14="http://schemas.microsoft.com/office/powerpoint/2010/main" val="1690686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43</a:t>
            </a:fld>
            <a:endParaRPr lang="nl-BE"/>
          </a:p>
        </p:txBody>
      </p:sp>
    </p:spTree>
    <p:extLst>
      <p:ext uri="{BB962C8B-B14F-4D97-AF65-F5344CB8AC3E}">
        <p14:creationId xmlns:p14="http://schemas.microsoft.com/office/powerpoint/2010/main" val="3282959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44</a:t>
            </a:fld>
            <a:endParaRPr lang="nl-BE"/>
          </a:p>
        </p:txBody>
      </p:sp>
    </p:spTree>
    <p:extLst>
      <p:ext uri="{BB962C8B-B14F-4D97-AF65-F5344CB8AC3E}">
        <p14:creationId xmlns:p14="http://schemas.microsoft.com/office/powerpoint/2010/main" val="3771555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45</a:t>
            </a:fld>
            <a:endParaRPr lang="nl-BE"/>
          </a:p>
        </p:txBody>
      </p:sp>
    </p:spTree>
    <p:extLst>
      <p:ext uri="{BB962C8B-B14F-4D97-AF65-F5344CB8AC3E}">
        <p14:creationId xmlns:p14="http://schemas.microsoft.com/office/powerpoint/2010/main" val="3939199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46</a:t>
            </a:fld>
            <a:endParaRPr lang="nl-BE"/>
          </a:p>
        </p:txBody>
      </p:sp>
    </p:spTree>
    <p:extLst>
      <p:ext uri="{BB962C8B-B14F-4D97-AF65-F5344CB8AC3E}">
        <p14:creationId xmlns:p14="http://schemas.microsoft.com/office/powerpoint/2010/main" val="5690151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47</a:t>
            </a:fld>
            <a:endParaRPr lang="nl-BE"/>
          </a:p>
        </p:txBody>
      </p:sp>
    </p:spTree>
    <p:extLst>
      <p:ext uri="{BB962C8B-B14F-4D97-AF65-F5344CB8AC3E}">
        <p14:creationId xmlns:p14="http://schemas.microsoft.com/office/powerpoint/2010/main" val="2043167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48</a:t>
            </a:fld>
            <a:endParaRPr lang="nl-BE"/>
          </a:p>
        </p:txBody>
      </p:sp>
    </p:spTree>
    <p:extLst>
      <p:ext uri="{BB962C8B-B14F-4D97-AF65-F5344CB8AC3E}">
        <p14:creationId xmlns:p14="http://schemas.microsoft.com/office/powerpoint/2010/main" val="3065938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49</a:t>
            </a:fld>
            <a:endParaRPr lang="nl-BE"/>
          </a:p>
        </p:txBody>
      </p:sp>
    </p:spTree>
    <p:extLst>
      <p:ext uri="{BB962C8B-B14F-4D97-AF65-F5344CB8AC3E}">
        <p14:creationId xmlns:p14="http://schemas.microsoft.com/office/powerpoint/2010/main" val="4149216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50</a:t>
            </a:fld>
            <a:endParaRPr lang="nl-BE"/>
          </a:p>
        </p:txBody>
      </p:sp>
    </p:spTree>
    <p:extLst>
      <p:ext uri="{BB962C8B-B14F-4D97-AF65-F5344CB8AC3E}">
        <p14:creationId xmlns:p14="http://schemas.microsoft.com/office/powerpoint/2010/main" val="4041715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5</a:t>
            </a:fld>
            <a:endParaRPr lang="nl-BE"/>
          </a:p>
        </p:txBody>
      </p:sp>
    </p:spTree>
    <p:extLst>
      <p:ext uri="{BB962C8B-B14F-4D97-AF65-F5344CB8AC3E}">
        <p14:creationId xmlns:p14="http://schemas.microsoft.com/office/powerpoint/2010/main" val="3110660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51</a:t>
            </a:fld>
            <a:endParaRPr lang="nl-BE"/>
          </a:p>
        </p:txBody>
      </p:sp>
    </p:spTree>
    <p:extLst>
      <p:ext uri="{BB962C8B-B14F-4D97-AF65-F5344CB8AC3E}">
        <p14:creationId xmlns:p14="http://schemas.microsoft.com/office/powerpoint/2010/main" val="884943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52</a:t>
            </a:fld>
            <a:endParaRPr lang="nl-BE"/>
          </a:p>
        </p:txBody>
      </p:sp>
    </p:spTree>
    <p:extLst>
      <p:ext uri="{BB962C8B-B14F-4D97-AF65-F5344CB8AC3E}">
        <p14:creationId xmlns:p14="http://schemas.microsoft.com/office/powerpoint/2010/main" val="15207240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53</a:t>
            </a:fld>
            <a:endParaRPr lang="nl-BE"/>
          </a:p>
        </p:txBody>
      </p:sp>
    </p:spTree>
    <p:extLst>
      <p:ext uri="{BB962C8B-B14F-4D97-AF65-F5344CB8AC3E}">
        <p14:creationId xmlns:p14="http://schemas.microsoft.com/office/powerpoint/2010/main" val="811853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54</a:t>
            </a:fld>
            <a:endParaRPr lang="nl-BE"/>
          </a:p>
        </p:txBody>
      </p:sp>
    </p:spTree>
    <p:extLst>
      <p:ext uri="{BB962C8B-B14F-4D97-AF65-F5344CB8AC3E}">
        <p14:creationId xmlns:p14="http://schemas.microsoft.com/office/powerpoint/2010/main" val="27824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55</a:t>
            </a:fld>
            <a:endParaRPr lang="nl-BE"/>
          </a:p>
        </p:txBody>
      </p:sp>
    </p:spTree>
    <p:extLst>
      <p:ext uri="{BB962C8B-B14F-4D97-AF65-F5344CB8AC3E}">
        <p14:creationId xmlns:p14="http://schemas.microsoft.com/office/powerpoint/2010/main" val="32189380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56</a:t>
            </a:fld>
            <a:endParaRPr lang="nl-BE"/>
          </a:p>
        </p:txBody>
      </p:sp>
    </p:spTree>
    <p:extLst>
      <p:ext uri="{BB962C8B-B14F-4D97-AF65-F5344CB8AC3E}">
        <p14:creationId xmlns:p14="http://schemas.microsoft.com/office/powerpoint/2010/main" val="40086850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57</a:t>
            </a:fld>
            <a:endParaRPr lang="nl-BE"/>
          </a:p>
        </p:txBody>
      </p:sp>
    </p:spTree>
    <p:extLst>
      <p:ext uri="{BB962C8B-B14F-4D97-AF65-F5344CB8AC3E}">
        <p14:creationId xmlns:p14="http://schemas.microsoft.com/office/powerpoint/2010/main" val="22497836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58</a:t>
            </a:fld>
            <a:endParaRPr lang="nl-BE"/>
          </a:p>
        </p:txBody>
      </p:sp>
    </p:spTree>
    <p:extLst>
      <p:ext uri="{BB962C8B-B14F-4D97-AF65-F5344CB8AC3E}">
        <p14:creationId xmlns:p14="http://schemas.microsoft.com/office/powerpoint/2010/main" val="39918749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59</a:t>
            </a:fld>
            <a:endParaRPr lang="nl-BE"/>
          </a:p>
        </p:txBody>
      </p:sp>
    </p:spTree>
    <p:extLst>
      <p:ext uri="{BB962C8B-B14F-4D97-AF65-F5344CB8AC3E}">
        <p14:creationId xmlns:p14="http://schemas.microsoft.com/office/powerpoint/2010/main" val="41900361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60</a:t>
            </a:fld>
            <a:endParaRPr lang="nl-BE"/>
          </a:p>
        </p:txBody>
      </p:sp>
    </p:spTree>
    <p:extLst>
      <p:ext uri="{BB962C8B-B14F-4D97-AF65-F5344CB8AC3E}">
        <p14:creationId xmlns:p14="http://schemas.microsoft.com/office/powerpoint/2010/main" val="684043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6</a:t>
            </a:fld>
            <a:endParaRPr lang="nl-BE"/>
          </a:p>
        </p:txBody>
      </p:sp>
    </p:spTree>
    <p:extLst>
      <p:ext uri="{BB962C8B-B14F-4D97-AF65-F5344CB8AC3E}">
        <p14:creationId xmlns:p14="http://schemas.microsoft.com/office/powerpoint/2010/main" val="20100426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61</a:t>
            </a:fld>
            <a:endParaRPr lang="nl-BE"/>
          </a:p>
        </p:txBody>
      </p:sp>
    </p:spTree>
    <p:extLst>
      <p:ext uri="{BB962C8B-B14F-4D97-AF65-F5344CB8AC3E}">
        <p14:creationId xmlns:p14="http://schemas.microsoft.com/office/powerpoint/2010/main" val="38311830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62</a:t>
            </a:fld>
            <a:endParaRPr lang="nl-BE"/>
          </a:p>
        </p:txBody>
      </p:sp>
    </p:spTree>
    <p:extLst>
      <p:ext uri="{BB962C8B-B14F-4D97-AF65-F5344CB8AC3E}">
        <p14:creationId xmlns:p14="http://schemas.microsoft.com/office/powerpoint/2010/main" val="24337148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63</a:t>
            </a:fld>
            <a:endParaRPr lang="nl-BE"/>
          </a:p>
        </p:txBody>
      </p:sp>
    </p:spTree>
    <p:extLst>
      <p:ext uri="{BB962C8B-B14F-4D97-AF65-F5344CB8AC3E}">
        <p14:creationId xmlns:p14="http://schemas.microsoft.com/office/powerpoint/2010/main" val="305677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64</a:t>
            </a:fld>
            <a:endParaRPr lang="nl-BE"/>
          </a:p>
        </p:txBody>
      </p:sp>
    </p:spTree>
    <p:extLst>
      <p:ext uri="{BB962C8B-B14F-4D97-AF65-F5344CB8AC3E}">
        <p14:creationId xmlns:p14="http://schemas.microsoft.com/office/powerpoint/2010/main" val="36223626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65</a:t>
            </a:fld>
            <a:endParaRPr lang="nl-BE"/>
          </a:p>
        </p:txBody>
      </p:sp>
    </p:spTree>
    <p:extLst>
      <p:ext uri="{BB962C8B-B14F-4D97-AF65-F5344CB8AC3E}">
        <p14:creationId xmlns:p14="http://schemas.microsoft.com/office/powerpoint/2010/main" val="6740704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66</a:t>
            </a:fld>
            <a:endParaRPr lang="nl-BE"/>
          </a:p>
        </p:txBody>
      </p:sp>
    </p:spTree>
    <p:extLst>
      <p:ext uri="{BB962C8B-B14F-4D97-AF65-F5344CB8AC3E}">
        <p14:creationId xmlns:p14="http://schemas.microsoft.com/office/powerpoint/2010/main" val="1201333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67</a:t>
            </a:fld>
            <a:endParaRPr lang="nl-BE"/>
          </a:p>
        </p:txBody>
      </p:sp>
    </p:spTree>
    <p:extLst>
      <p:ext uri="{BB962C8B-B14F-4D97-AF65-F5344CB8AC3E}">
        <p14:creationId xmlns:p14="http://schemas.microsoft.com/office/powerpoint/2010/main" val="10318544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68</a:t>
            </a:fld>
            <a:endParaRPr lang="nl-BE"/>
          </a:p>
        </p:txBody>
      </p:sp>
    </p:spTree>
    <p:extLst>
      <p:ext uri="{BB962C8B-B14F-4D97-AF65-F5344CB8AC3E}">
        <p14:creationId xmlns:p14="http://schemas.microsoft.com/office/powerpoint/2010/main" val="29756955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69</a:t>
            </a:fld>
            <a:endParaRPr lang="nl-BE"/>
          </a:p>
        </p:txBody>
      </p:sp>
    </p:spTree>
    <p:extLst>
      <p:ext uri="{BB962C8B-B14F-4D97-AF65-F5344CB8AC3E}">
        <p14:creationId xmlns:p14="http://schemas.microsoft.com/office/powerpoint/2010/main" val="33309837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70</a:t>
            </a:fld>
            <a:endParaRPr lang="nl-BE"/>
          </a:p>
        </p:txBody>
      </p:sp>
    </p:spTree>
    <p:extLst>
      <p:ext uri="{BB962C8B-B14F-4D97-AF65-F5344CB8AC3E}">
        <p14:creationId xmlns:p14="http://schemas.microsoft.com/office/powerpoint/2010/main" val="2678086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7</a:t>
            </a:fld>
            <a:endParaRPr lang="nl-BE"/>
          </a:p>
        </p:txBody>
      </p:sp>
    </p:spTree>
    <p:extLst>
      <p:ext uri="{BB962C8B-B14F-4D97-AF65-F5344CB8AC3E}">
        <p14:creationId xmlns:p14="http://schemas.microsoft.com/office/powerpoint/2010/main" val="38027318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71</a:t>
            </a:fld>
            <a:endParaRPr lang="nl-BE"/>
          </a:p>
        </p:txBody>
      </p:sp>
    </p:spTree>
    <p:extLst>
      <p:ext uri="{BB962C8B-B14F-4D97-AF65-F5344CB8AC3E}">
        <p14:creationId xmlns:p14="http://schemas.microsoft.com/office/powerpoint/2010/main" val="9276072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72</a:t>
            </a:fld>
            <a:endParaRPr lang="nl-BE"/>
          </a:p>
        </p:txBody>
      </p:sp>
    </p:spTree>
    <p:extLst>
      <p:ext uri="{BB962C8B-B14F-4D97-AF65-F5344CB8AC3E}">
        <p14:creationId xmlns:p14="http://schemas.microsoft.com/office/powerpoint/2010/main" val="19560026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73</a:t>
            </a:fld>
            <a:endParaRPr lang="nl-BE"/>
          </a:p>
        </p:txBody>
      </p:sp>
    </p:spTree>
    <p:extLst>
      <p:ext uri="{BB962C8B-B14F-4D97-AF65-F5344CB8AC3E}">
        <p14:creationId xmlns:p14="http://schemas.microsoft.com/office/powerpoint/2010/main" val="38880114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74</a:t>
            </a:fld>
            <a:endParaRPr lang="nl-BE"/>
          </a:p>
        </p:txBody>
      </p:sp>
    </p:spTree>
    <p:extLst>
      <p:ext uri="{BB962C8B-B14F-4D97-AF65-F5344CB8AC3E}">
        <p14:creationId xmlns:p14="http://schemas.microsoft.com/office/powerpoint/2010/main" val="2762191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75</a:t>
            </a:fld>
            <a:endParaRPr lang="nl-BE"/>
          </a:p>
        </p:txBody>
      </p:sp>
    </p:spTree>
    <p:extLst>
      <p:ext uri="{BB962C8B-B14F-4D97-AF65-F5344CB8AC3E}">
        <p14:creationId xmlns:p14="http://schemas.microsoft.com/office/powerpoint/2010/main" val="7423665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76</a:t>
            </a:fld>
            <a:endParaRPr lang="nl-BE"/>
          </a:p>
        </p:txBody>
      </p:sp>
    </p:spTree>
    <p:extLst>
      <p:ext uri="{BB962C8B-B14F-4D97-AF65-F5344CB8AC3E}">
        <p14:creationId xmlns:p14="http://schemas.microsoft.com/office/powerpoint/2010/main" val="28164694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77</a:t>
            </a:fld>
            <a:endParaRPr lang="nl-BE"/>
          </a:p>
        </p:txBody>
      </p:sp>
    </p:spTree>
    <p:extLst>
      <p:ext uri="{BB962C8B-B14F-4D97-AF65-F5344CB8AC3E}">
        <p14:creationId xmlns:p14="http://schemas.microsoft.com/office/powerpoint/2010/main" val="12095863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78</a:t>
            </a:fld>
            <a:endParaRPr lang="nl-BE"/>
          </a:p>
        </p:txBody>
      </p:sp>
    </p:spTree>
    <p:extLst>
      <p:ext uri="{BB962C8B-B14F-4D97-AF65-F5344CB8AC3E}">
        <p14:creationId xmlns:p14="http://schemas.microsoft.com/office/powerpoint/2010/main" val="11565627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79</a:t>
            </a:fld>
            <a:endParaRPr lang="nl-BE"/>
          </a:p>
        </p:txBody>
      </p:sp>
    </p:spTree>
    <p:extLst>
      <p:ext uri="{BB962C8B-B14F-4D97-AF65-F5344CB8AC3E}">
        <p14:creationId xmlns:p14="http://schemas.microsoft.com/office/powerpoint/2010/main" val="9921843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80</a:t>
            </a:fld>
            <a:endParaRPr lang="nl-BE"/>
          </a:p>
        </p:txBody>
      </p:sp>
    </p:spTree>
    <p:extLst>
      <p:ext uri="{BB962C8B-B14F-4D97-AF65-F5344CB8AC3E}">
        <p14:creationId xmlns:p14="http://schemas.microsoft.com/office/powerpoint/2010/main" val="2839313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8</a:t>
            </a:fld>
            <a:endParaRPr lang="nl-BE"/>
          </a:p>
        </p:txBody>
      </p:sp>
    </p:spTree>
    <p:extLst>
      <p:ext uri="{BB962C8B-B14F-4D97-AF65-F5344CB8AC3E}">
        <p14:creationId xmlns:p14="http://schemas.microsoft.com/office/powerpoint/2010/main" val="2952283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81</a:t>
            </a:fld>
            <a:endParaRPr lang="nl-BE"/>
          </a:p>
        </p:txBody>
      </p:sp>
    </p:spTree>
    <p:extLst>
      <p:ext uri="{BB962C8B-B14F-4D97-AF65-F5344CB8AC3E}">
        <p14:creationId xmlns:p14="http://schemas.microsoft.com/office/powerpoint/2010/main" val="36572530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82</a:t>
            </a:fld>
            <a:endParaRPr lang="nl-BE"/>
          </a:p>
        </p:txBody>
      </p:sp>
    </p:spTree>
    <p:extLst>
      <p:ext uri="{BB962C8B-B14F-4D97-AF65-F5344CB8AC3E}">
        <p14:creationId xmlns:p14="http://schemas.microsoft.com/office/powerpoint/2010/main" val="30972753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83</a:t>
            </a:fld>
            <a:endParaRPr lang="nl-BE"/>
          </a:p>
        </p:txBody>
      </p:sp>
    </p:spTree>
    <p:extLst>
      <p:ext uri="{BB962C8B-B14F-4D97-AF65-F5344CB8AC3E}">
        <p14:creationId xmlns:p14="http://schemas.microsoft.com/office/powerpoint/2010/main" val="18315809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84</a:t>
            </a:fld>
            <a:endParaRPr lang="nl-BE"/>
          </a:p>
        </p:txBody>
      </p:sp>
    </p:spTree>
    <p:extLst>
      <p:ext uri="{BB962C8B-B14F-4D97-AF65-F5344CB8AC3E}">
        <p14:creationId xmlns:p14="http://schemas.microsoft.com/office/powerpoint/2010/main" val="2416448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85</a:t>
            </a:fld>
            <a:endParaRPr lang="nl-BE"/>
          </a:p>
        </p:txBody>
      </p:sp>
    </p:spTree>
    <p:extLst>
      <p:ext uri="{BB962C8B-B14F-4D97-AF65-F5344CB8AC3E}">
        <p14:creationId xmlns:p14="http://schemas.microsoft.com/office/powerpoint/2010/main" val="22734068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86</a:t>
            </a:fld>
            <a:endParaRPr lang="nl-BE"/>
          </a:p>
        </p:txBody>
      </p:sp>
    </p:spTree>
    <p:extLst>
      <p:ext uri="{BB962C8B-B14F-4D97-AF65-F5344CB8AC3E}">
        <p14:creationId xmlns:p14="http://schemas.microsoft.com/office/powerpoint/2010/main" val="10842053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87</a:t>
            </a:fld>
            <a:endParaRPr lang="nl-BE"/>
          </a:p>
        </p:txBody>
      </p:sp>
    </p:spTree>
    <p:extLst>
      <p:ext uri="{BB962C8B-B14F-4D97-AF65-F5344CB8AC3E}">
        <p14:creationId xmlns:p14="http://schemas.microsoft.com/office/powerpoint/2010/main" val="34818272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88</a:t>
            </a:fld>
            <a:endParaRPr lang="nl-BE"/>
          </a:p>
        </p:txBody>
      </p:sp>
    </p:spTree>
    <p:extLst>
      <p:ext uri="{BB962C8B-B14F-4D97-AF65-F5344CB8AC3E}">
        <p14:creationId xmlns:p14="http://schemas.microsoft.com/office/powerpoint/2010/main" val="4944659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89</a:t>
            </a:fld>
            <a:endParaRPr lang="nl-BE"/>
          </a:p>
        </p:txBody>
      </p:sp>
    </p:spTree>
    <p:extLst>
      <p:ext uri="{BB962C8B-B14F-4D97-AF65-F5344CB8AC3E}">
        <p14:creationId xmlns:p14="http://schemas.microsoft.com/office/powerpoint/2010/main" val="19222832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90</a:t>
            </a:fld>
            <a:endParaRPr lang="nl-BE"/>
          </a:p>
        </p:txBody>
      </p:sp>
    </p:spTree>
    <p:extLst>
      <p:ext uri="{BB962C8B-B14F-4D97-AF65-F5344CB8AC3E}">
        <p14:creationId xmlns:p14="http://schemas.microsoft.com/office/powerpoint/2010/main" val="2659125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9</a:t>
            </a:fld>
            <a:endParaRPr lang="nl-BE"/>
          </a:p>
        </p:txBody>
      </p:sp>
    </p:spTree>
    <p:extLst>
      <p:ext uri="{BB962C8B-B14F-4D97-AF65-F5344CB8AC3E}">
        <p14:creationId xmlns:p14="http://schemas.microsoft.com/office/powerpoint/2010/main" val="3214090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91</a:t>
            </a:fld>
            <a:endParaRPr lang="nl-BE"/>
          </a:p>
        </p:txBody>
      </p:sp>
    </p:spTree>
    <p:extLst>
      <p:ext uri="{BB962C8B-B14F-4D97-AF65-F5344CB8AC3E}">
        <p14:creationId xmlns:p14="http://schemas.microsoft.com/office/powerpoint/2010/main" val="188018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92</a:t>
            </a:fld>
            <a:endParaRPr lang="nl-BE"/>
          </a:p>
        </p:txBody>
      </p:sp>
    </p:spTree>
    <p:extLst>
      <p:ext uri="{BB962C8B-B14F-4D97-AF65-F5344CB8AC3E}">
        <p14:creationId xmlns:p14="http://schemas.microsoft.com/office/powerpoint/2010/main" val="15917401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93</a:t>
            </a:fld>
            <a:endParaRPr lang="nl-BE"/>
          </a:p>
        </p:txBody>
      </p:sp>
    </p:spTree>
    <p:extLst>
      <p:ext uri="{BB962C8B-B14F-4D97-AF65-F5344CB8AC3E}">
        <p14:creationId xmlns:p14="http://schemas.microsoft.com/office/powerpoint/2010/main" val="3085409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94</a:t>
            </a:fld>
            <a:endParaRPr lang="nl-BE"/>
          </a:p>
        </p:txBody>
      </p:sp>
    </p:spTree>
    <p:extLst>
      <p:ext uri="{BB962C8B-B14F-4D97-AF65-F5344CB8AC3E}">
        <p14:creationId xmlns:p14="http://schemas.microsoft.com/office/powerpoint/2010/main" val="34158630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95</a:t>
            </a:fld>
            <a:endParaRPr lang="nl-BE"/>
          </a:p>
        </p:txBody>
      </p:sp>
    </p:spTree>
    <p:extLst>
      <p:ext uri="{BB962C8B-B14F-4D97-AF65-F5344CB8AC3E}">
        <p14:creationId xmlns:p14="http://schemas.microsoft.com/office/powerpoint/2010/main" val="7693349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96</a:t>
            </a:fld>
            <a:endParaRPr lang="nl-BE"/>
          </a:p>
        </p:txBody>
      </p:sp>
    </p:spTree>
    <p:extLst>
      <p:ext uri="{BB962C8B-B14F-4D97-AF65-F5344CB8AC3E}">
        <p14:creationId xmlns:p14="http://schemas.microsoft.com/office/powerpoint/2010/main" val="1597141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97</a:t>
            </a:fld>
            <a:endParaRPr lang="nl-BE"/>
          </a:p>
        </p:txBody>
      </p:sp>
    </p:spTree>
    <p:extLst>
      <p:ext uri="{BB962C8B-B14F-4D97-AF65-F5344CB8AC3E}">
        <p14:creationId xmlns:p14="http://schemas.microsoft.com/office/powerpoint/2010/main" val="9120006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98</a:t>
            </a:fld>
            <a:endParaRPr lang="nl-BE"/>
          </a:p>
        </p:txBody>
      </p:sp>
    </p:spTree>
    <p:extLst>
      <p:ext uri="{BB962C8B-B14F-4D97-AF65-F5344CB8AC3E}">
        <p14:creationId xmlns:p14="http://schemas.microsoft.com/office/powerpoint/2010/main" val="29810795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99</a:t>
            </a:fld>
            <a:endParaRPr lang="nl-BE"/>
          </a:p>
        </p:txBody>
      </p:sp>
    </p:spTree>
    <p:extLst>
      <p:ext uri="{BB962C8B-B14F-4D97-AF65-F5344CB8AC3E}">
        <p14:creationId xmlns:p14="http://schemas.microsoft.com/office/powerpoint/2010/main" val="42306649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1D54A863-A65C-1444-8E34-D1723CE1D379}" type="slidenum">
              <a:rPr lang="nl-BE" smtClean="0"/>
              <a:t>100</a:t>
            </a:fld>
            <a:endParaRPr lang="nl-BE"/>
          </a:p>
        </p:txBody>
      </p:sp>
    </p:spTree>
    <p:extLst>
      <p:ext uri="{BB962C8B-B14F-4D97-AF65-F5344CB8AC3E}">
        <p14:creationId xmlns:p14="http://schemas.microsoft.com/office/powerpoint/2010/main" val="2057327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1" y="3816635"/>
            <a:ext cx="1464251" cy="824930"/>
          </a:xfrm>
          <a:prstGeom prst="rect">
            <a:avLst/>
          </a:prstGeom>
        </p:spPr>
      </p:pic>
    </p:spTree>
    <p:extLst>
      <p:ext uri="{BB962C8B-B14F-4D97-AF65-F5344CB8AC3E}">
        <p14:creationId xmlns:p14="http://schemas.microsoft.com/office/powerpoint/2010/main" val="255023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solidFill>
                  <a:srgbClr val="FFFFFE"/>
                </a:solidFill>
                <a:latin typeface="Montserrat SemiBold" panose="00000700000000000000" pitchFamily="2" charset="0"/>
              </a:defRPr>
            </a:lvl1pPr>
          </a:lstStyle>
          <a:p>
            <a:r>
              <a:rPr lang="nl-NL"/>
              <a:t>Klik op het pictogram als u een afbeelding wilt toevoegen</a:t>
            </a:r>
            <a:endParaRPr lang="nl-BE"/>
          </a:p>
        </p:txBody>
      </p:sp>
      <p:sp>
        <p:nvSpPr>
          <p:cNvPr id="9" name="Title 1"/>
          <p:cNvSpPr>
            <a:spLocks noGrp="1"/>
          </p:cNvSpPr>
          <p:nvPr>
            <p:ph type="ctrTitle"/>
          </p:nvPr>
        </p:nvSpPr>
        <p:spPr>
          <a:xfrm>
            <a:off x="795338" y="741759"/>
            <a:ext cx="3856038" cy="1163241"/>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a:t>Klik om de stijl te bewerken</a:t>
            </a:r>
            <a:endParaRPr lang="nl-BE"/>
          </a:p>
        </p:txBody>
      </p:sp>
      <p:sp>
        <p:nvSpPr>
          <p:cNvPr id="14" name="Text Placeholder 5"/>
          <p:cNvSpPr>
            <a:spLocks noGrp="1"/>
          </p:cNvSpPr>
          <p:nvPr>
            <p:ph type="body" sz="quarter" idx="12"/>
          </p:nvPr>
        </p:nvSpPr>
        <p:spPr>
          <a:xfrm>
            <a:off x="795338" y="2170143"/>
            <a:ext cx="3119438" cy="1883697"/>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a:t>Tekststijl van het model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a:t>Tekststijl van het model bewerken</a:t>
            </a:r>
          </a:p>
        </p:txBody>
      </p:sp>
      <p:sp>
        <p:nvSpPr>
          <p:cNvPr id="2" name="Tijdelijke aanduiding voor datum 1">
            <a:extLst>
              <a:ext uri="{FF2B5EF4-FFF2-40B4-BE49-F238E27FC236}">
                <a16:creationId xmlns:a16="http://schemas.microsoft.com/office/drawing/2014/main" id="{28B4DFFC-AA79-9849-895D-BFE9B805E075}"/>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098A8FB7-C6AC-8948-89EB-B14412428BCB}"/>
              </a:ext>
            </a:extLst>
          </p:cNvPr>
          <p:cNvSpPr>
            <a:spLocks noGrp="1"/>
          </p:cNvSpPr>
          <p:nvPr>
            <p:ph type="ftr" sz="quarter" idx="17"/>
          </p:nvPr>
        </p:nvSpPr>
        <p:spPr/>
        <p:txBody>
          <a:bodyPr/>
          <a:lstStyle/>
          <a:p>
            <a:r>
              <a:rPr lang="nl-BE"/>
              <a:t>Computer Systems</a:t>
            </a:r>
          </a:p>
        </p:txBody>
      </p:sp>
      <p:sp>
        <p:nvSpPr>
          <p:cNvPr id="5" name="Tijdelijke aanduiding voor dianummer 4">
            <a:extLst>
              <a:ext uri="{FF2B5EF4-FFF2-40B4-BE49-F238E27FC236}">
                <a16:creationId xmlns:a16="http://schemas.microsoft.com/office/drawing/2014/main" id="{579EC79D-0643-C845-ADE9-CF3F0177DDD7}"/>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73679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2" y="731678"/>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a:t>Klik om de stijl te bewerken</a:t>
            </a:r>
            <a:endParaRPr lang="nl-BE"/>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9" name="Picture Placeholder 5"/>
          <p:cNvSpPr>
            <a:spLocks noGrp="1"/>
          </p:cNvSpPr>
          <p:nvPr>
            <p:ph type="pic" sz="quarter" idx="12"/>
          </p:nvPr>
        </p:nvSpPr>
        <p:spPr>
          <a:xfrm>
            <a:off x="4592637" y="2616468"/>
            <a:ext cx="2379707" cy="1810502"/>
          </a:xfrm>
        </p:spPr>
        <p:txBody>
          <a:bodyPr/>
          <a:lstStyle>
            <a:lvl1pPr>
              <a:defRPr>
                <a:solidFill>
                  <a:schemeClr val="bg2"/>
                </a:solidFill>
                <a:latin typeface="Montserrat SemiBold" panose="00000700000000000000" pitchFamily="2" charset="0"/>
              </a:defRPr>
            </a:lvl1pPr>
          </a:lstStyle>
          <a:p>
            <a:r>
              <a:rPr lang="nl-NL"/>
              <a:t>Klik op het pictogram als u een afbeelding wilt toevoegen</a:t>
            </a:r>
            <a:endParaRPr lang="nl-BE"/>
          </a:p>
        </p:txBody>
      </p:sp>
      <p:sp>
        <p:nvSpPr>
          <p:cNvPr id="14" name="Picture Placeholder 5"/>
          <p:cNvSpPr>
            <a:spLocks noGrp="1"/>
          </p:cNvSpPr>
          <p:nvPr>
            <p:ph type="pic" sz="quarter" idx="12"/>
          </p:nvPr>
        </p:nvSpPr>
        <p:spPr>
          <a:xfrm>
            <a:off x="812682" y="2586067"/>
            <a:ext cx="2379707" cy="1810502"/>
          </a:xfrm>
        </p:spPr>
        <p:txBody>
          <a:bodyPr/>
          <a:lstStyle>
            <a:lvl1pPr>
              <a:defRPr>
                <a:solidFill>
                  <a:schemeClr val="bg2"/>
                </a:solidFill>
                <a:latin typeface="Montserrat SemiBold" panose="00000700000000000000" pitchFamily="2" charset="0"/>
              </a:defRPr>
            </a:lvl1pPr>
          </a:lstStyle>
          <a:p>
            <a:r>
              <a:rPr lang="nl-NL"/>
              <a:t>Klik op het pictogram als u een afbeelding wilt toevoegen</a:t>
            </a:r>
            <a:endParaRPr lang="nl-BE"/>
          </a:p>
        </p:txBody>
      </p:sp>
      <p:sp>
        <p:nvSpPr>
          <p:cNvPr id="16" name="Text Placeholder 17"/>
          <p:cNvSpPr>
            <a:spLocks noGrp="1"/>
          </p:cNvSpPr>
          <p:nvPr>
            <p:ph type="body" sz="quarter" idx="13" hasCustomPrompt="1"/>
          </p:nvPr>
        </p:nvSpPr>
        <p:spPr>
          <a:xfrm>
            <a:off x="812681" y="1591510"/>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a:solidFill>
                  <a:schemeClr val="bg2"/>
                </a:solidFill>
              </a:rPr>
              <a:t>Click to edit Master title style</a:t>
            </a:r>
          </a:p>
        </p:txBody>
      </p:sp>
      <p:sp>
        <p:nvSpPr>
          <p:cNvPr id="17"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a:solidFill>
                  <a:schemeClr val="bg2"/>
                </a:solidFill>
              </a:rPr>
              <a:t>Click to edit Master title style</a:t>
            </a:r>
          </a:p>
        </p:txBody>
      </p:sp>
      <p:sp>
        <p:nvSpPr>
          <p:cNvPr id="18" name="Text Placeholder 3"/>
          <p:cNvSpPr>
            <a:spLocks noGrp="1"/>
          </p:cNvSpPr>
          <p:nvPr>
            <p:ph type="body" sz="quarter" idx="15"/>
          </p:nvPr>
        </p:nvSpPr>
        <p:spPr>
          <a:xfrm>
            <a:off x="795338" y="274478"/>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a:t>Tekststijl van het model bewerken</a:t>
            </a:r>
          </a:p>
        </p:txBody>
      </p:sp>
      <p:sp>
        <p:nvSpPr>
          <p:cNvPr id="3" name="Tijdelijke aanduiding voor datum 2">
            <a:extLst>
              <a:ext uri="{FF2B5EF4-FFF2-40B4-BE49-F238E27FC236}">
                <a16:creationId xmlns:a16="http://schemas.microsoft.com/office/drawing/2014/main" id="{649D1C7E-11FF-E54A-9ED8-4B22A947B33D}"/>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6901A826-E5D6-BD4D-A4C8-0087DAFF745A}"/>
              </a:ext>
            </a:extLst>
          </p:cNvPr>
          <p:cNvSpPr>
            <a:spLocks noGrp="1"/>
          </p:cNvSpPr>
          <p:nvPr>
            <p:ph type="ftr" sz="quarter" idx="17"/>
          </p:nvPr>
        </p:nvSpPr>
        <p:spPr/>
        <p:txBody>
          <a:bodyPr/>
          <a:lstStyle/>
          <a:p>
            <a:r>
              <a:rPr lang="nl-BE"/>
              <a:t>Computer Systems</a:t>
            </a:r>
          </a:p>
        </p:txBody>
      </p:sp>
      <p:sp>
        <p:nvSpPr>
          <p:cNvPr id="6" name="Tijdelijke aanduiding voor dianummer 5">
            <a:extLst>
              <a:ext uri="{FF2B5EF4-FFF2-40B4-BE49-F238E27FC236}">
                <a16:creationId xmlns:a16="http://schemas.microsoft.com/office/drawing/2014/main" id="{E5D743DF-6F0F-3243-BFDC-A03EC4331C7D}"/>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440378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000000"/>
                </a:solidFill>
                <a:latin typeface="Montserrat SemiBold" panose="00000700000000000000" pitchFamily="2" charset="0"/>
              </a:defRPr>
            </a:lvl1pPr>
          </a:lstStyle>
          <a:p>
            <a:r>
              <a:rPr lang="nl-NL"/>
              <a:t>Klik op het pictogram als u een afbeelding wilt toevoegen</a:t>
            </a:r>
            <a:endParaRPr lang="nl-BE"/>
          </a:p>
        </p:txBody>
      </p:sp>
      <p:sp>
        <p:nvSpPr>
          <p:cNvPr id="14" name="Picture Placeholder 5"/>
          <p:cNvSpPr>
            <a:spLocks noGrp="1"/>
          </p:cNvSpPr>
          <p:nvPr>
            <p:ph type="pic" sz="quarter" idx="12"/>
          </p:nvPr>
        </p:nvSpPr>
        <p:spPr>
          <a:xfrm>
            <a:off x="812682" y="2614010"/>
            <a:ext cx="2379707" cy="1810502"/>
          </a:xfrm>
        </p:spPr>
        <p:txBody>
          <a:bodyPr/>
          <a:lstStyle>
            <a:lvl1pPr>
              <a:defRPr>
                <a:solidFill>
                  <a:srgbClr val="000000"/>
                </a:solidFill>
                <a:latin typeface="Montserrat SemiBold" panose="00000700000000000000" pitchFamily="2" charset="0"/>
              </a:defRPr>
            </a:lvl1pPr>
          </a:lstStyle>
          <a:p>
            <a:r>
              <a:rPr lang="nl-NL"/>
              <a:t>Klik op het pictogram als u een afbeelding wilt toevoegen</a:t>
            </a:r>
            <a:endParaRPr lang="nl-BE"/>
          </a:p>
        </p:txBody>
      </p:sp>
      <p:sp>
        <p:nvSpPr>
          <p:cNvPr id="12" name="Title 1"/>
          <p:cNvSpPr>
            <a:spLocks noGrp="1"/>
          </p:cNvSpPr>
          <p:nvPr>
            <p:ph type="ctrTitle"/>
          </p:nvPr>
        </p:nvSpPr>
        <p:spPr>
          <a:xfrm>
            <a:off x="812682" y="766594"/>
            <a:ext cx="6334442" cy="613093"/>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a:t>Klik om de stijl te bewerken</a:t>
            </a:r>
            <a:endParaRPr lang="nl-BE"/>
          </a:p>
        </p:txBody>
      </p:sp>
      <p:sp>
        <p:nvSpPr>
          <p:cNvPr id="6" name="Text Placeholder 5"/>
          <p:cNvSpPr>
            <a:spLocks noGrp="1"/>
          </p:cNvSpPr>
          <p:nvPr>
            <p:ph type="body" sz="quarter" idx="16"/>
          </p:nvPr>
        </p:nvSpPr>
        <p:spPr>
          <a:xfrm>
            <a:off x="812682" y="1619650"/>
            <a:ext cx="3508375" cy="847725"/>
          </a:xfrm>
        </p:spPr>
        <p:txBody>
          <a:bodyPr>
            <a:normAutofit/>
          </a:bodyPr>
          <a:lstStyle>
            <a:lvl1pPr marL="0" indent="0">
              <a:buNone/>
              <a:defRPr sz="2000" b="0" i="0">
                <a:latin typeface="Montserrat SemiBold" panose="00000700000000000000" pitchFamily="2" charset="0"/>
              </a:defRPr>
            </a:lvl1pPr>
          </a:lstStyle>
          <a:p>
            <a:pPr lvl="0"/>
            <a:r>
              <a:rPr lang="nl-NL"/>
              <a:t>Tekststijl van het model bewerken</a:t>
            </a:r>
          </a:p>
        </p:txBody>
      </p:sp>
      <p:sp>
        <p:nvSpPr>
          <p:cNvPr id="15" name="Text Placeholder 5"/>
          <p:cNvSpPr>
            <a:spLocks noGrp="1"/>
          </p:cNvSpPr>
          <p:nvPr>
            <p:ph type="body" sz="quarter" idx="17"/>
          </p:nvPr>
        </p:nvSpPr>
        <p:spPr>
          <a:xfrm>
            <a:off x="4592638" y="1601335"/>
            <a:ext cx="3508375" cy="847725"/>
          </a:xfrm>
        </p:spPr>
        <p:txBody>
          <a:bodyPr>
            <a:normAutofit/>
          </a:bodyPr>
          <a:lstStyle>
            <a:lvl1pPr marL="0" indent="0">
              <a:buNone/>
              <a:defRPr sz="2000" b="0">
                <a:latin typeface="Montserrat SemiBold" panose="00000700000000000000" pitchFamily="2" charset="0"/>
              </a:defRPr>
            </a:lvl1pPr>
          </a:lstStyle>
          <a:p>
            <a:pPr lvl="0"/>
            <a:r>
              <a:rPr lang="nl-NL"/>
              <a:t>Tekststijl van het model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21"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a:t>Tekststijl van het model bewerken</a:t>
            </a:r>
          </a:p>
        </p:txBody>
      </p:sp>
      <p:sp>
        <p:nvSpPr>
          <p:cNvPr id="2" name="Tijdelijke aanduiding voor datum 1">
            <a:extLst>
              <a:ext uri="{FF2B5EF4-FFF2-40B4-BE49-F238E27FC236}">
                <a16:creationId xmlns:a16="http://schemas.microsoft.com/office/drawing/2014/main" id="{37D1B590-38FB-3E41-AB00-45EC0E6840D0}"/>
              </a:ext>
            </a:extLst>
          </p:cNvPr>
          <p:cNvSpPr>
            <a:spLocks noGrp="1"/>
          </p:cNvSpPr>
          <p:nvPr>
            <p:ph type="dt" sz="half" idx="19"/>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079EE579-43F0-F14B-B737-A7E8647D8CCB}"/>
              </a:ext>
            </a:extLst>
          </p:cNvPr>
          <p:cNvSpPr>
            <a:spLocks noGrp="1"/>
          </p:cNvSpPr>
          <p:nvPr>
            <p:ph type="ftr" sz="quarter" idx="20"/>
          </p:nvPr>
        </p:nvSpPr>
        <p:spPr/>
        <p:txBody>
          <a:bodyPr/>
          <a:lstStyle/>
          <a:p>
            <a:r>
              <a:rPr lang="nl-BE"/>
              <a:t>Computer Systems</a:t>
            </a:r>
          </a:p>
        </p:txBody>
      </p:sp>
      <p:sp>
        <p:nvSpPr>
          <p:cNvPr id="5" name="Tijdelijke aanduiding voor dianummer 4">
            <a:extLst>
              <a:ext uri="{FF2B5EF4-FFF2-40B4-BE49-F238E27FC236}">
                <a16:creationId xmlns:a16="http://schemas.microsoft.com/office/drawing/2014/main" id="{2C937852-2DA0-5C4E-87AB-D5BA194F16D1}"/>
              </a:ext>
            </a:extLst>
          </p:cNvPr>
          <p:cNvSpPr>
            <a:spLocks noGrp="1"/>
          </p:cNvSpPr>
          <p:nvPr>
            <p:ph type="sldNum" sz="quarter" idx="21"/>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6950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FFFFFE"/>
                </a:solidFill>
                <a:latin typeface="Montserrat SemiBold" panose="00000700000000000000" pitchFamily="2" charset="0"/>
              </a:defRPr>
            </a:lvl1pPr>
          </a:lstStyle>
          <a:p>
            <a:r>
              <a:rPr lang="nl-NL"/>
              <a:t>Klik op het pictogram als u een afbeelding wilt toevoegen</a:t>
            </a:r>
            <a:endParaRPr lang="nl-BE"/>
          </a:p>
        </p:txBody>
      </p:sp>
      <p:sp>
        <p:nvSpPr>
          <p:cNvPr id="14" name="Picture Placeholder 5"/>
          <p:cNvSpPr>
            <a:spLocks noGrp="1"/>
          </p:cNvSpPr>
          <p:nvPr>
            <p:ph type="pic" sz="quarter" idx="12"/>
          </p:nvPr>
        </p:nvSpPr>
        <p:spPr>
          <a:xfrm>
            <a:off x="454623" y="2596148"/>
            <a:ext cx="2379707" cy="1810502"/>
          </a:xfrm>
        </p:spPr>
        <p:txBody>
          <a:bodyPr/>
          <a:lstStyle>
            <a:lvl1pPr>
              <a:defRPr>
                <a:solidFill>
                  <a:schemeClr val="bg2"/>
                </a:solidFill>
                <a:latin typeface="Montserrat SemiBold" panose="00000700000000000000" pitchFamily="2" charset="0"/>
              </a:defRPr>
            </a:lvl1pPr>
          </a:lstStyle>
          <a:p>
            <a:r>
              <a:rPr lang="nl-NL"/>
              <a:t>Klik op het pictogram als u een afbeelding wilt toevoegen</a:t>
            </a:r>
            <a:endParaRPr lang="nl-BE"/>
          </a:p>
        </p:txBody>
      </p:sp>
      <p:sp>
        <p:nvSpPr>
          <p:cNvPr id="12" name="Title 1"/>
          <p:cNvSpPr>
            <a:spLocks noGrp="1"/>
          </p:cNvSpPr>
          <p:nvPr>
            <p:ph type="ctrTitle"/>
          </p:nvPr>
        </p:nvSpPr>
        <p:spPr>
          <a:xfrm>
            <a:off x="454623" y="741759"/>
            <a:ext cx="6334442" cy="613093"/>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a:t>Klik om de stijl te bewerken</a:t>
            </a:r>
            <a:endParaRPr lang="nl-BE"/>
          </a:p>
        </p:txBody>
      </p:sp>
      <p:sp>
        <p:nvSpPr>
          <p:cNvPr id="17" name="Text Placeholder 17"/>
          <p:cNvSpPr>
            <a:spLocks noGrp="1"/>
          </p:cNvSpPr>
          <p:nvPr>
            <p:ph type="body" sz="quarter" idx="13" hasCustomPrompt="1"/>
          </p:nvPr>
        </p:nvSpPr>
        <p:spPr>
          <a:xfrm>
            <a:off x="454622"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a:solidFill>
                  <a:schemeClr val="bg2"/>
                </a:solidFill>
              </a:rPr>
              <a:t>Click to edit Master title style</a:t>
            </a:r>
          </a:p>
        </p:txBody>
      </p:sp>
      <p:sp>
        <p:nvSpPr>
          <p:cNvPr id="18"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0" name="Text Placeholder 3"/>
          <p:cNvSpPr>
            <a:spLocks noGrp="1"/>
          </p:cNvSpPr>
          <p:nvPr>
            <p:ph type="body" sz="quarter" idx="15"/>
          </p:nvPr>
        </p:nvSpPr>
        <p:spPr>
          <a:xfrm>
            <a:off x="457200"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Tekststijl van het model bewerken</a:t>
            </a:r>
          </a:p>
        </p:txBody>
      </p:sp>
      <p:sp>
        <p:nvSpPr>
          <p:cNvPr id="2" name="Tijdelijke aanduiding voor datum 1">
            <a:extLst>
              <a:ext uri="{FF2B5EF4-FFF2-40B4-BE49-F238E27FC236}">
                <a16:creationId xmlns:a16="http://schemas.microsoft.com/office/drawing/2014/main" id="{F72A1E69-7BC6-4549-BFEB-176D0ADB225B}"/>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B8E3BC0D-D810-E441-AE51-ADA3990EEAB8}"/>
              </a:ext>
            </a:extLst>
          </p:cNvPr>
          <p:cNvSpPr>
            <a:spLocks noGrp="1"/>
          </p:cNvSpPr>
          <p:nvPr>
            <p:ph type="ftr" sz="quarter" idx="17"/>
          </p:nvPr>
        </p:nvSpPr>
        <p:spPr/>
        <p:txBody>
          <a:bodyPr/>
          <a:lstStyle/>
          <a:p>
            <a:r>
              <a:rPr lang="nl-BE"/>
              <a:t>Computer Systems</a:t>
            </a:r>
          </a:p>
        </p:txBody>
      </p:sp>
      <p:sp>
        <p:nvSpPr>
          <p:cNvPr id="5" name="Tijdelijke aanduiding voor dianummer 4">
            <a:extLst>
              <a:ext uri="{FF2B5EF4-FFF2-40B4-BE49-F238E27FC236}">
                <a16:creationId xmlns:a16="http://schemas.microsoft.com/office/drawing/2014/main" id="{6D653490-C45E-4943-AE9E-35A021F1B6CF}"/>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4528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9508"/>
            <a:ext cx="8229600" cy="251085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795338" y="741759"/>
            <a:ext cx="6334442" cy="613093"/>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a:t>Klik om de stijl te bewerken</a:t>
            </a:r>
            <a:endParaRPr lang="nl-BE"/>
          </a:p>
        </p:txBody>
      </p:sp>
      <p:sp>
        <p:nvSpPr>
          <p:cNvPr id="14" name="Text Placeholder 3"/>
          <p:cNvSpPr>
            <a:spLocks noGrp="1"/>
          </p:cNvSpPr>
          <p:nvPr>
            <p:ph type="body" sz="quarter" idx="12"/>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Tekststijl van het model bewerken</a:t>
            </a:r>
          </a:p>
        </p:txBody>
      </p:sp>
      <p:sp>
        <p:nvSpPr>
          <p:cNvPr id="2" name="Tijdelijke aanduiding voor datum 1">
            <a:extLst>
              <a:ext uri="{FF2B5EF4-FFF2-40B4-BE49-F238E27FC236}">
                <a16:creationId xmlns:a16="http://schemas.microsoft.com/office/drawing/2014/main" id="{632B3C97-02A9-7F40-BAEC-CE97B8913425}"/>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7B0996B9-261A-364D-950D-55E53E619422}"/>
              </a:ext>
            </a:extLst>
          </p:cNvPr>
          <p:cNvSpPr>
            <a:spLocks noGrp="1"/>
          </p:cNvSpPr>
          <p:nvPr>
            <p:ph type="ftr" sz="quarter" idx="14"/>
          </p:nvPr>
        </p:nvSpPr>
        <p:spPr/>
        <p:txBody>
          <a:bodyPr/>
          <a:lstStyle/>
          <a:p>
            <a:r>
              <a:rPr lang="nl-BE"/>
              <a:t>Computer Systems</a:t>
            </a:r>
          </a:p>
        </p:txBody>
      </p:sp>
      <p:sp>
        <p:nvSpPr>
          <p:cNvPr id="5" name="Tijdelijke aanduiding voor dianummer 4">
            <a:extLst>
              <a:ext uri="{FF2B5EF4-FFF2-40B4-BE49-F238E27FC236}">
                <a16:creationId xmlns:a16="http://schemas.microsoft.com/office/drawing/2014/main" id="{364450FC-4DD2-6A44-AEDE-43FE097D289E}"/>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553320232"/>
      </p:ext>
    </p:extLst>
  </p:cSld>
  <p:clrMapOvr>
    <a:masterClrMapping/>
  </p:clrMapOvr>
  <p:extLst>
    <p:ext uri="{DCECCB84-F9BA-43D5-87BE-67443E8EF086}">
      <p15:sldGuideLst xmlns:p15="http://schemas.microsoft.com/office/powerpoint/2012/main">
        <p15:guide id="1" orient="horz" pos="2527" userDrawn="1">
          <p15:clr>
            <a:srgbClr val="FBAE40"/>
          </p15:clr>
        </p15:guide>
        <p15:guide id="2" pos="478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3519"/>
            <a:ext cx="8229600" cy="2217481"/>
          </a:xfrm>
        </p:spPr>
        <p:txBody>
          <a:bodyPr>
            <a:normAutofit/>
          </a:bodyPr>
          <a:lstStyle>
            <a:lvl1pPr>
              <a:defRPr sz="2800">
                <a:latin typeface="Montserrat SemiBold" panose="00000700000000000000" pitchFamily="2" charset="0"/>
              </a:defRPr>
            </a:lvl1pPr>
          </a:lstStyle>
          <a:p>
            <a:pPr lvl="0"/>
            <a:r>
              <a:rPr lang="nl-NL"/>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12" name="Title 1"/>
          <p:cNvSpPr>
            <a:spLocks noGrp="1"/>
          </p:cNvSpPr>
          <p:nvPr>
            <p:ph type="ctrTitle"/>
          </p:nvPr>
        </p:nvSpPr>
        <p:spPr>
          <a:xfrm>
            <a:off x="795338" y="741759"/>
            <a:ext cx="6334442" cy="613093"/>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a:t>Klik om de stijl te bewerken</a:t>
            </a:r>
            <a:endParaRPr lang="nl-BE"/>
          </a:p>
        </p:txBody>
      </p:sp>
      <p:sp>
        <p:nvSpPr>
          <p:cNvPr id="4" name="Text Placeholder 3"/>
          <p:cNvSpPr>
            <a:spLocks noGrp="1"/>
          </p:cNvSpPr>
          <p:nvPr>
            <p:ph type="body" sz="quarter" idx="12"/>
          </p:nvPr>
        </p:nvSpPr>
        <p:spPr>
          <a:xfrm>
            <a:off x="795338" y="284559"/>
            <a:ext cx="4116388" cy="323227"/>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a:t>Tekststijl van het model bewerken</a:t>
            </a:r>
          </a:p>
        </p:txBody>
      </p:sp>
      <p:sp>
        <p:nvSpPr>
          <p:cNvPr id="2" name="Tijdelijke aanduiding voor datum 1">
            <a:extLst>
              <a:ext uri="{FF2B5EF4-FFF2-40B4-BE49-F238E27FC236}">
                <a16:creationId xmlns:a16="http://schemas.microsoft.com/office/drawing/2014/main" id="{A1412CF1-7C1B-904B-87A7-B61D1E0EA35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50B21231-9B33-4A41-AE24-FD53387BCAA5}"/>
              </a:ext>
            </a:extLst>
          </p:cNvPr>
          <p:cNvSpPr>
            <a:spLocks noGrp="1"/>
          </p:cNvSpPr>
          <p:nvPr>
            <p:ph type="ftr" sz="quarter" idx="14"/>
          </p:nvPr>
        </p:nvSpPr>
        <p:spPr/>
        <p:txBody>
          <a:bodyPr/>
          <a:lstStyle/>
          <a:p>
            <a:r>
              <a:rPr lang="nl-BE"/>
              <a:t>Computer Systems</a:t>
            </a:r>
          </a:p>
        </p:txBody>
      </p:sp>
      <p:sp>
        <p:nvSpPr>
          <p:cNvPr id="6" name="Tijdelijke aanduiding voor dianummer 5">
            <a:extLst>
              <a:ext uri="{FF2B5EF4-FFF2-40B4-BE49-F238E27FC236}">
                <a16:creationId xmlns:a16="http://schemas.microsoft.com/office/drawing/2014/main" id="{195875B7-F912-124C-B0B7-2ADB36BC0E0A}"/>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4316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508"/>
            <a:ext cx="8229600" cy="251085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457200" y="741759"/>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a:t>Klik om de stijl te bewerken</a:t>
            </a:r>
            <a:endParaRPr lang="nl-BE"/>
          </a:p>
        </p:txBody>
      </p:sp>
      <p:sp>
        <p:nvSpPr>
          <p:cNvPr id="15" name="Text Placeholder 3"/>
          <p:cNvSpPr>
            <a:spLocks noGrp="1"/>
          </p:cNvSpPr>
          <p:nvPr>
            <p:ph type="body" sz="quarter" idx="15"/>
          </p:nvPr>
        </p:nvSpPr>
        <p:spPr>
          <a:xfrm>
            <a:off x="457200"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a:t>Tekststijl van het model bewerken</a:t>
            </a:r>
          </a:p>
        </p:txBody>
      </p:sp>
      <p:sp>
        <p:nvSpPr>
          <p:cNvPr id="2" name="Tijdelijke aanduiding voor datum 1">
            <a:extLst>
              <a:ext uri="{FF2B5EF4-FFF2-40B4-BE49-F238E27FC236}">
                <a16:creationId xmlns:a16="http://schemas.microsoft.com/office/drawing/2014/main" id="{B955EB0A-2F7C-7F4E-B977-E8A68C4A7A9A}"/>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A114B9AB-252D-7749-8206-91159F043160}"/>
              </a:ext>
            </a:extLst>
          </p:cNvPr>
          <p:cNvSpPr>
            <a:spLocks noGrp="1"/>
          </p:cNvSpPr>
          <p:nvPr>
            <p:ph type="ftr" sz="quarter" idx="17"/>
          </p:nvPr>
        </p:nvSpPr>
        <p:spPr/>
        <p:txBody>
          <a:bodyPr/>
          <a:lstStyle/>
          <a:p>
            <a:r>
              <a:rPr lang="nl-BE"/>
              <a:t>Computer Systems</a:t>
            </a:r>
          </a:p>
        </p:txBody>
      </p:sp>
      <p:sp>
        <p:nvSpPr>
          <p:cNvPr id="5" name="Tijdelijke aanduiding voor dianummer 4">
            <a:extLst>
              <a:ext uri="{FF2B5EF4-FFF2-40B4-BE49-F238E27FC236}">
                <a16:creationId xmlns:a16="http://schemas.microsoft.com/office/drawing/2014/main" id="{59FA343A-50F8-D64B-82C1-7A217A402836}"/>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6723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a:t>Klik om de stijl te bewerken</a:t>
            </a:r>
            <a:endParaRPr lang="nl-BE"/>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4" name="Tijdelijke aanduiding voor datum 3">
            <a:extLst>
              <a:ext uri="{FF2B5EF4-FFF2-40B4-BE49-F238E27FC236}">
                <a16:creationId xmlns:a16="http://schemas.microsoft.com/office/drawing/2014/main" id="{708B2FB1-CC64-F04C-A8C9-83C2C95172D0}"/>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FD0EFB9B-95C7-9945-BC5D-05C5905C6994}"/>
              </a:ext>
            </a:extLst>
          </p:cNvPr>
          <p:cNvSpPr>
            <a:spLocks noGrp="1"/>
          </p:cNvSpPr>
          <p:nvPr>
            <p:ph type="ftr" sz="quarter" idx="11"/>
          </p:nvPr>
        </p:nvSpPr>
        <p:spPr/>
        <p:txBody>
          <a:bodyPr/>
          <a:lstStyle/>
          <a:p>
            <a:r>
              <a:rPr lang="nl-BE"/>
              <a:t>Computer Systems</a:t>
            </a:r>
          </a:p>
        </p:txBody>
      </p:sp>
      <p:sp>
        <p:nvSpPr>
          <p:cNvPr id="6" name="Tijdelijke aanduiding voor dianummer 5">
            <a:extLst>
              <a:ext uri="{FF2B5EF4-FFF2-40B4-BE49-F238E27FC236}">
                <a16:creationId xmlns:a16="http://schemas.microsoft.com/office/drawing/2014/main" id="{82F0AE7D-BA82-4247-A161-D5D14831870E}"/>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91702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a:t>Klik om de stijl te bewerken</a:t>
            </a:r>
            <a:endParaRPr lang="nl-BE"/>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4" name="Tijdelijke aanduiding voor datum 3">
            <a:extLst>
              <a:ext uri="{FF2B5EF4-FFF2-40B4-BE49-F238E27FC236}">
                <a16:creationId xmlns:a16="http://schemas.microsoft.com/office/drawing/2014/main" id="{4A55906A-1724-834D-8094-ABD22B9BA301}"/>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01ECE2C4-920E-1542-A5C2-A325BF2B10BC}"/>
              </a:ext>
            </a:extLst>
          </p:cNvPr>
          <p:cNvSpPr>
            <a:spLocks noGrp="1"/>
          </p:cNvSpPr>
          <p:nvPr>
            <p:ph type="ftr" sz="quarter" idx="11"/>
          </p:nvPr>
        </p:nvSpPr>
        <p:spPr/>
        <p:txBody>
          <a:bodyPr/>
          <a:lstStyle/>
          <a:p>
            <a:r>
              <a:rPr lang="nl-BE"/>
              <a:t>Computer Systems</a:t>
            </a:r>
          </a:p>
        </p:txBody>
      </p:sp>
      <p:sp>
        <p:nvSpPr>
          <p:cNvPr id="6" name="Tijdelijke aanduiding voor dianummer 5">
            <a:extLst>
              <a:ext uri="{FF2B5EF4-FFF2-40B4-BE49-F238E27FC236}">
                <a16:creationId xmlns:a16="http://schemas.microsoft.com/office/drawing/2014/main" id="{8FE9DB25-D500-9D41-B6EC-48D0D104BF7B}"/>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96044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a:t>Klik om de stijl te bewerken</a:t>
            </a:r>
            <a:endParaRPr lang="nl-BE"/>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4" name="Tijdelijke aanduiding voor datum 3">
            <a:extLst>
              <a:ext uri="{FF2B5EF4-FFF2-40B4-BE49-F238E27FC236}">
                <a16:creationId xmlns:a16="http://schemas.microsoft.com/office/drawing/2014/main" id="{2E9D7472-E8D2-3A47-89A0-C27134138603}"/>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F89A1016-AC24-C64F-BBA5-649F669988A9}"/>
              </a:ext>
            </a:extLst>
          </p:cNvPr>
          <p:cNvSpPr>
            <a:spLocks noGrp="1"/>
          </p:cNvSpPr>
          <p:nvPr>
            <p:ph type="ftr" sz="quarter" idx="11"/>
          </p:nvPr>
        </p:nvSpPr>
        <p:spPr/>
        <p:txBody>
          <a:bodyPr/>
          <a:lstStyle/>
          <a:p>
            <a:r>
              <a:rPr lang="nl-BE"/>
              <a:t>Computer Systems</a:t>
            </a:r>
          </a:p>
        </p:txBody>
      </p:sp>
      <p:sp>
        <p:nvSpPr>
          <p:cNvPr id="6" name="Tijdelijke aanduiding voor dianummer 5">
            <a:extLst>
              <a:ext uri="{FF2B5EF4-FFF2-40B4-BE49-F238E27FC236}">
                <a16:creationId xmlns:a16="http://schemas.microsoft.com/office/drawing/2014/main" id="{2FF2B3DA-5B63-6345-974E-1E899FEBCD2A}"/>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1498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0" y="3908399"/>
            <a:ext cx="1460185" cy="822639"/>
          </a:xfrm>
          <a:prstGeom prst="rect">
            <a:avLst/>
          </a:prstGeom>
        </p:spPr>
      </p:pic>
    </p:spTree>
    <p:extLst>
      <p:ext uri="{BB962C8B-B14F-4D97-AF65-F5344CB8AC3E}">
        <p14:creationId xmlns:p14="http://schemas.microsoft.com/office/powerpoint/2010/main" val="240710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69" y="215811"/>
            <a:ext cx="7891462" cy="857250"/>
          </a:xfrm>
        </p:spPr>
        <p:txBody>
          <a:bodyPr>
            <a:normAutofit/>
          </a:bodyPr>
          <a:lstStyle>
            <a:lvl1pPr>
              <a:defRPr sz="3200" b="1">
                <a:solidFill>
                  <a:schemeClr val="bg2"/>
                </a:solidFill>
                <a:latin typeface="Montserrat ExtraBold" panose="00000900000000000000" pitchFamily="2" charset="0"/>
              </a:defRPr>
            </a:lvl1pPr>
          </a:lstStyle>
          <a:p>
            <a:r>
              <a:rPr lang="nl-NL"/>
              <a:t>Klik om de stijl te bewerken</a:t>
            </a:r>
            <a:endParaRPr lang="nl-BE"/>
          </a:p>
        </p:txBody>
      </p:sp>
      <p:sp>
        <p:nvSpPr>
          <p:cNvPr id="3" name="Content Placeholder 2"/>
          <p:cNvSpPr>
            <a:spLocks noGrp="1"/>
          </p:cNvSpPr>
          <p:nvPr>
            <p:ph sz="half" idx="1"/>
          </p:nvPr>
        </p:nvSpPr>
        <p:spPr>
          <a:xfrm>
            <a:off x="785812" y="1200151"/>
            <a:ext cx="3709987"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Content Placeholder 3"/>
          <p:cNvSpPr>
            <a:spLocks noGrp="1"/>
          </p:cNvSpPr>
          <p:nvPr>
            <p:ph sz="half" idx="2"/>
          </p:nvPr>
        </p:nvSpPr>
        <p:spPr>
          <a:xfrm>
            <a:off x="4648200" y="1200151"/>
            <a:ext cx="4038600"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5" name="Tijdelijke aanduiding voor datum 4">
            <a:extLst>
              <a:ext uri="{FF2B5EF4-FFF2-40B4-BE49-F238E27FC236}">
                <a16:creationId xmlns:a16="http://schemas.microsoft.com/office/drawing/2014/main" id="{3A420145-B15A-7F46-992F-C17518478BFB}"/>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7" name="Tijdelijke aanduiding voor voettekst 6">
            <a:extLst>
              <a:ext uri="{FF2B5EF4-FFF2-40B4-BE49-F238E27FC236}">
                <a16:creationId xmlns:a16="http://schemas.microsoft.com/office/drawing/2014/main" id="{3FB771A5-0BC3-C04B-A839-D2584EB5F21E}"/>
              </a:ext>
            </a:extLst>
          </p:cNvPr>
          <p:cNvSpPr>
            <a:spLocks noGrp="1"/>
          </p:cNvSpPr>
          <p:nvPr>
            <p:ph type="ftr" sz="quarter" idx="11"/>
          </p:nvPr>
        </p:nvSpPr>
        <p:spPr/>
        <p:txBody>
          <a:bodyPr/>
          <a:lstStyle/>
          <a:p>
            <a:r>
              <a:rPr lang="nl-BE"/>
              <a:t>Computer Systems</a:t>
            </a:r>
          </a:p>
        </p:txBody>
      </p:sp>
      <p:sp>
        <p:nvSpPr>
          <p:cNvPr id="8" name="Tijdelijke aanduiding voor dianummer 7">
            <a:extLst>
              <a:ext uri="{FF2B5EF4-FFF2-40B4-BE49-F238E27FC236}">
                <a16:creationId xmlns:a16="http://schemas.microsoft.com/office/drawing/2014/main" id="{F0DEB695-471A-304C-A18E-AC379EED8405}"/>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04639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a:t>Klik om de stijl te bewerken</a:t>
            </a:r>
            <a:endParaRPr lang="nl-BE"/>
          </a:p>
        </p:txBody>
      </p:sp>
      <p:sp>
        <p:nvSpPr>
          <p:cNvPr id="3" name="Content Placeholder 2"/>
          <p:cNvSpPr>
            <a:spLocks noGrp="1"/>
          </p:cNvSpPr>
          <p:nvPr>
            <p:ph sz="half" idx="1"/>
          </p:nvPr>
        </p:nvSpPr>
        <p:spPr>
          <a:xfrm>
            <a:off x="711200" y="1200151"/>
            <a:ext cx="3784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Content Placeholder 3"/>
          <p:cNvSpPr>
            <a:spLocks noGrp="1"/>
          </p:cNvSpPr>
          <p:nvPr>
            <p:ph sz="half" idx="2"/>
          </p:nvPr>
        </p:nvSpPr>
        <p:spPr>
          <a:xfrm>
            <a:off x="4648200" y="1200151"/>
            <a:ext cx="4038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5" name="Tijdelijke aanduiding voor datum 4">
            <a:extLst>
              <a:ext uri="{FF2B5EF4-FFF2-40B4-BE49-F238E27FC236}">
                <a16:creationId xmlns:a16="http://schemas.microsoft.com/office/drawing/2014/main" id="{A5AE0DAA-632A-3346-B989-85B269B6BC42}"/>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D206075D-8A63-2848-B346-F43B6F009B91}"/>
              </a:ext>
            </a:extLst>
          </p:cNvPr>
          <p:cNvSpPr>
            <a:spLocks noGrp="1"/>
          </p:cNvSpPr>
          <p:nvPr>
            <p:ph type="ftr" sz="quarter" idx="11"/>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F95AB34F-5891-C242-9595-ACB322241CF8}"/>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44709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15811"/>
            <a:ext cx="8229600" cy="857250"/>
          </a:xfrm>
        </p:spPr>
        <p:txBody>
          <a:bodyPr>
            <a:normAutofit/>
          </a:bodyPr>
          <a:lstStyle>
            <a:lvl1pPr>
              <a:defRPr sz="3200" b="1">
                <a:solidFill>
                  <a:schemeClr val="bg2"/>
                </a:solidFill>
                <a:latin typeface="Montserrat ExtraBold" panose="00000900000000000000" pitchFamily="2" charset="0"/>
              </a:defRPr>
            </a:lvl1pPr>
          </a:lstStyle>
          <a:p>
            <a:r>
              <a:rPr lang="nl-NL"/>
              <a:t>Klik om de stijl te bewerken</a:t>
            </a:r>
            <a:endParaRPr lang="nl-BE"/>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200151"/>
            <a:ext cx="388112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0" y="1200151"/>
            <a:ext cx="386080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jdelijke aanduiding voor datum 1">
            <a:extLst>
              <a:ext uri="{FF2B5EF4-FFF2-40B4-BE49-F238E27FC236}">
                <a16:creationId xmlns:a16="http://schemas.microsoft.com/office/drawing/2014/main" id="{3DF93C41-233D-1545-BFC8-417EE5A33C3E}"/>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A9DF9562-7A00-494E-9C2C-4000FAAF6143}"/>
              </a:ext>
            </a:extLst>
          </p:cNvPr>
          <p:cNvSpPr>
            <a:spLocks noGrp="1"/>
          </p:cNvSpPr>
          <p:nvPr>
            <p:ph type="ftr" sz="quarter" idx="11"/>
          </p:nvPr>
        </p:nvSpPr>
        <p:spPr/>
        <p:txBody>
          <a:bodyPr/>
          <a:lstStyle/>
          <a:p>
            <a:r>
              <a:rPr lang="nl-BE"/>
              <a:t>Computer Systems</a:t>
            </a:r>
          </a:p>
        </p:txBody>
      </p:sp>
      <p:sp>
        <p:nvSpPr>
          <p:cNvPr id="5" name="Tijdelijke aanduiding voor dianummer 4">
            <a:extLst>
              <a:ext uri="{FF2B5EF4-FFF2-40B4-BE49-F238E27FC236}">
                <a16:creationId xmlns:a16="http://schemas.microsoft.com/office/drawing/2014/main" id="{0D2100FA-45F3-9D45-B28F-747E88EDDF63}"/>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87478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0">
                <a:latin typeface="Montserrat ExtraBold" panose="00000900000000000000" pitchFamily="2" charset="0"/>
              </a:defRPr>
            </a:lvl1pPr>
          </a:lstStyle>
          <a:p>
            <a:r>
              <a:rPr lang="nl-NL"/>
              <a:t>Klik om de stijl te bewerken</a:t>
            </a:r>
            <a:endParaRPr lang="nl-BE"/>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a:t>Tekststijl van het model bewerken</a:t>
            </a:r>
          </a:p>
        </p:txBody>
      </p:sp>
      <p:sp>
        <p:nvSpPr>
          <p:cNvPr id="4" name="Table Placeholder 3"/>
          <p:cNvSpPr>
            <a:spLocks noGrp="1"/>
          </p:cNvSpPr>
          <p:nvPr>
            <p:ph type="tbl" sz="quarter" idx="13"/>
          </p:nvPr>
        </p:nvSpPr>
        <p:spPr>
          <a:xfrm>
            <a:off x="798513" y="1726681"/>
            <a:ext cx="8229600" cy="2366193"/>
          </a:xfrm>
        </p:spPr>
        <p:txBody>
          <a:bodyPr>
            <a:normAutofit/>
          </a:bodyPr>
          <a:lstStyle>
            <a:lvl1pPr marL="0" indent="0">
              <a:buNone/>
              <a:defRPr sz="2800">
                <a:latin typeface="Montserrat SemiBold" panose="00000700000000000000" pitchFamily="2" charset="0"/>
              </a:defRPr>
            </a:lvl1pPr>
          </a:lstStyle>
          <a:p>
            <a:r>
              <a:rPr lang="nl-NL"/>
              <a:t>Klik op het pictogram als u een tabel wilt toevoegen</a:t>
            </a:r>
            <a:endParaRPr lang="nl-BE"/>
          </a:p>
        </p:txBody>
      </p:sp>
      <p:sp>
        <p:nvSpPr>
          <p:cNvPr id="3" name="Tijdelijke aanduiding voor datum 2">
            <a:extLst>
              <a:ext uri="{FF2B5EF4-FFF2-40B4-BE49-F238E27FC236}">
                <a16:creationId xmlns:a16="http://schemas.microsoft.com/office/drawing/2014/main" id="{A0243CA8-6941-5246-ACB3-11072670BE2C}"/>
              </a:ext>
            </a:extLst>
          </p:cNvPr>
          <p:cNvSpPr>
            <a:spLocks noGrp="1"/>
          </p:cNvSpPr>
          <p:nvPr>
            <p:ph type="dt" sz="half" idx="14"/>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0F47A591-1C8E-8343-B48D-9F3F8B051E7A}"/>
              </a:ext>
            </a:extLst>
          </p:cNvPr>
          <p:cNvSpPr>
            <a:spLocks noGrp="1"/>
          </p:cNvSpPr>
          <p:nvPr>
            <p:ph type="ftr" sz="quarter" idx="15"/>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F867C796-CA95-944E-A73F-5CD22091695C}"/>
              </a:ext>
            </a:extLst>
          </p:cNvPr>
          <p:cNvSpPr>
            <a:spLocks noGrp="1"/>
          </p:cNvSpPr>
          <p:nvPr>
            <p:ph type="sldNum" sz="quarter" idx="16"/>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41420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1">
                <a:latin typeface="Montserrat ExtraBold" panose="00000900000000000000" pitchFamily="2" charset="0"/>
              </a:defRPr>
            </a:lvl1pPr>
          </a:lstStyle>
          <a:p>
            <a:r>
              <a:rPr lang="nl-NL"/>
              <a:t>Klik om de stijl te bewerken</a:t>
            </a:r>
            <a:endParaRPr lang="nl-BE"/>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a:t>Tekststijl van het model bewerken</a:t>
            </a:r>
          </a:p>
        </p:txBody>
      </p:sp>
      <p:sp>
        <p:nvSpPr>
          <p:cNvPr id="9" name="Chart Placeholder 8"/>
          <p:cNvSpPr>
            <a:spLocks noGrp="1"/>
          </p:cNvSpPr>
          <p:nvPr>
            <p:ph type="chart" sz="quarter" idx="13"/>
          </p:nvPr>
        </p:nvSpPr>
        <p:spPr>
          <a:xfrm>
            <a:off x="798513" y="1690688"/>
            <a:ext cx="8229600" cy="2411412"/>
          </a:xfrm>
        </p:spPr>
        <p:txBody>
          <a:bodyPr>
            <a:normAutofit/>
          </a:bodyPr>
          <a:lstStyle>
            <a:lvl1pPr marL="0" indent="0">
              <a:buNone/>
              <a:defRPr sz="2800">
                <a:latin typeface="Montserrat SemiBold" panose="00000700000000000000" pitchFamily="2" charset="0"/>
              </a:defRPr>
            </a:lvl1pPr>
          </a:lstStyle>
          <a:p>
            <a:r>
              <a:rPr lang="nl-NL"/>
              <a:t>Klik op het pictogram als u een grafiek wilt toevoegen</a:t>
            </a:r>
            <a:endParaRPr lang="nl-BE"/>
          </a:p>
        </p:txBody>
      </p:sp>
      <p:sp>
        <p:nvSpPr>
          <p:cNvPr id="3" name="Tijdelijke aanduiding voor datum 2">
            <a:extLst>
              <a:ext uri="{FF2B5EF4-FFF2-40B4-BE49-F238E27FC236}">
                <a16:creationId xmlns:a16="http://schemas.microsoft.com/office/drawing/2014/main" id="{A3811F7B-E9B9-A34D-A064-8B33F2FDF9F8}"/>
              </a:ext>
            </a:extLst>
          </p:cNvPr>
          <p:cNvSpPr>
            <a:spLocks noGrp="1"/>
          </p:cNvSpPr>
          <p:nvPr>
            <p:ph type="dt" sz="half" idx="14"/>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3FA1B100-B1CA-2447-9D9D-EC4532423F68}"/>
              </a:ext>
            </a:extLst>
          </p:cNvPr>
          <p:cNvSpPr>
            <a:spLocks noGrp="1"/>
          </p:cNvSpPr>
          <p:nvPr>
            <p:ph type="ftr" sz="quarter" idx="15"/>
          </p:nvPr>
        </p:nvSpPr>
        <p:spPr/>
        <p:txBody>
          <a:bodyPr/>
          <a:lstStyle/>
          <a:p>
            <a:r>
              <a:rPr lang="nl-BE"/>
              <a:t>Computer Systems</a:t>
            </a:r>
          </a:p>
        </p:txBody>
      </p:sp>
      <p:sp>
        <p:nvSpPr>
          <p:cNvPr id="5" name="Tijdelijke aanduiding voor dianummer 4">
            <a:extLst>
              <a:ext uri="{FF2B5EF4-FFF2-40B4-BE49-F238E27FC236}">
                <a16:creationId xmlns:a16="http://schemas.microsoft.com/office/drawing/2014/main" id="{407C2D0E-853B-9244-BD73-346B49C831A2}"/>
              </a:ext>
            </a:extLst>
          </p:cNvPr>
          <p:cNvSpPr>
            <a:spLocks noGrp="1"/>
          </p:cNvSpPr>
          <p:nvPr>
            <p:ph type="sldNum" sz="quarter" idx="16"/>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76420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tle 1"/>
          <p:cNvSpPr>
            <a:spLocks noGrp="1"/>
          </p:cNvSpPr>
          <p:nvPr>
            <p:ph type="ctrTitle"/>
          </p:nvPr>
        </p:nvSpPr>
        <p:spPr>
          <a:xfrm>
            <a:off x="685800" y="1597819"/>
            <a:ext cx="7772400" cy="1102519"/>
          </a:xfrm>
        </p:spPr>
        <p:txBody>
          <a:bodyPr>
            <a:noAutofit/>
          </a:bodyPr>
          <a:lstStyle>
            <a:lvl1pPr algn="l">
              <a:defRPr sz="4200" b="0" i="0" baseline="0">
                <a:solidFill>
                  <a:srgbClr val="FFFFFF"/>
                </a:solidFill>
                <a:latin typeface="Montserrat ExtraBold" panose="00000900000000000000" pitchFamily="2" charset="0"/>
              </a:defRPr>
            </a:lvl1pPr>
          </a:lstStyle>
          <a:p>
            <a:r>
              <a:rPr lang="nl-NL"/>
              <a:t>Klik om de stijl te bewerken</a:t>
            </a:r>
            <a:endParaRPr lang="nl-BE"/>
          </a:p>
        </p:txBody>
      </p:sp>
      <p:sp>
        <p:nvSpPr>
          <p:cNvPr id="3" name="Subtitle 2"/>
          <p:cNvSpPr>
            <a:spLocks noGrp="1"/>
          </p:cNvSpPr>
          <p:nvPr>
            <p:ph type="subTitle" idx="1"/>
          </p:nvPr>
        </p:nvSpPr>
        <p:spPr>
          <a:xfrm>
            <a:off x="685800" y="2914650"/>
            <a:ext cx="7772400" cy="758328"/>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BE"/>
          </a:p>
        </p:txBody>
      </p:sp>
    </p:spTree>
    <p:extLst>
      <p:ext uri="{BB962C8B-B14F-4D97-AF65-F5344CB8AC3E}">
        <p14:creationId xmlns:p14="http://schemas.microsoft.com/office/powerpoint/2010/main" val="179282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a:t>Klik om de stijl te bewerken</a:t>
            </a:r>
            <a:endParaRPr lang="nl-BE"/>
          </a:p>
        </p:txBody>
      </p:sp>
      <p:sp>
        <p:nvSpPr>
          <p:cNvPr id="3" name="Subtitle 2"/>
          <p:cNvSpPr>
            <a:spLocks noGrp="1"/>
          </p:cNvSpPr>
          <p:nvPr>
            <p:ph type="subTitle" idx="1"/>
          </p:nvPr>
        </p:nvSpPr>
        <p:spPr>
          <a:xfrm>
            <a:off x="685800" y="2926443"/>
            <a:ext cx="7772400" cy="758328"/>
          </a:xfrm>
        </p:spPr>
        <p:txBody>
          <a:bodyPr>
            <a:normAutofit/>
          </a:bodyPr>
          <a:lstStyle>
            <a:lvl1pPr marL="0" indent="0" algn="l">
              <a:buNone/>
              <a:defRPr sz="3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BE"/>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5539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741759"/>
            <a:ext cx="3856038" cy="1172312"/>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a:t>Klik om de stijl te bewerken</a:t>
            </a:r>
            <a:endParaRPr lang="nl-BE"/>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bg2"/>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BE"/>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8" name="Text Placeholder 17"/>
          <p:cNvSpPr>
            <a:spLocks noGrp="1"/>
          </p:cNvSpPr>
          <p:nvPr>
            <p:ph type="body" sz="quarter" idx="11" hasCustomPrompt="1"/>
          </p:nvPr>
        </p:nvSpPr>
        <p:spPr>
          <a:xfrm>
            <a:off x="706438" y="2160389"/>
            <a:ext cx="2824162" cy="1876621"/>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a:solidFill>
                  <a:schemeClr val="bg2"/>
                </a:solidFill>
              </a:rPr>
              <a:t>Click to edit Master title style</a:t>
            </a:r>
          </a:p>
        </p:txBody>
      </p:sp>
      <p:sp>
        <p:nvSpPr>
          <p:cNvPr id="8" name="Text Placeholder 5"/>
          <p:cNvSpPr>
            <a:spLocks noGrp="1"/>
          </p:cNvSpPr>
          <p:nvPr>
            <p:ph type="body" sz="quarter" idx="12"/>
          </p:nvPr>
        </p:nvSpPr>
        <p:spPr>
          <a:xfrm>
            <a:off x="706438" y="291193"/>
            <a:ext cx="3856037" cy="344488"/>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7175DEEF-8ACA-9A4C-8933-663A9FF8F2DF}"/>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BE8E63E-24D7-BA48-96FF-8675814BB0E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50A5109-6845-1247-93FA-FDE6466644F1}"/>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1433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7" name="Title 1"/>
          <p:cNvSpPr>
            <a:spLocks noGrp="1"/>
          </p:cNvSpPr>
          <p:nvPr>
            <p:ph type="ctrTitle"/>
          </p:nvPr>
        </p:nvSpPr>
        <p:spPr>
          <a:xfrm>
            <a:off x="696278" y="741759"/>
            <a:ext cx="3856038" cy="116324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a:t>Klik om de stijl te bewerken</a:t>
            </a:r>
            <a:endParaRPr lang="nl-BE"/>
          </a:p>
        </p:txBody>
      </p:sp>
      <p:sp>
        <p:nvSpPr>
          <p:cNvPr id="9"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BE"/>
          </a:p>
        </p:txBody>
      </p:sp>
      <p:sp>
        <p:nvSpPr>
          <p:cNvPr id="12" name="Text Placeholder 5"/>
          <p:cNvSpPr>
            <a:spLocks noGrp="1"/>
          </p:cNvSpPr>
          <p:nvPr>
            <p:ph type="body" sz="quarter" idx="11"/>
          </p:nvPr>
        </p:nvSpPr>
        <p:spPr>
          <a:xfrm>
            <a:off x="696278" y="2170143"/>
            <a:ext cx="3119438" cy="1883697"/>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a:t>Tekststijl van het model bewerken</a:t>
            </a:r>
          </a:p>
        </p:txBody>
      </p:sp>
      <p:sp>
        <p:nvSpPr>
          <p:cNvPr id="6" name="Text Placeholder 5"/>
          <p:cNvSpPr>
            <a:spLocks noGrp="1"/>
          </p:cNvSpPr>
          <p:nvPr>
            <p:ph type="body" sz="quarter" idx="12"/>
          </p:nvPr>
        </p:nvSpPr>
        <p:spPr>
          <a:xfrm>
            <a:off x="696278" y="291193"/>
            <a:ext cx="3856037" cy="344488"/>
          </a:xfrm>
        </p:spPr>
        <p:txBody>
          <a:bodyPr>
            <a:normAutofit/>
          </a:bodyPr>
          <a:lstStyle>
            <a:lvl1pPr marL="0" indent="0">
              <a:buNone/>
              <a:defRPr sz="1000">
                <a:latin typeface="Montserrat SemiBold" panose="00000700000000000000" pitchFamily="2" charset="0"/>
              </a:defRPr>
            </a:lvl1pPr>
          </a:lstStyle>
          <a:p>
            <a:pPr lvl="0"/>
            <a:r>
              <a:rPr lang="nl-NL"/>
              <a:t>Tekststijl van het model bewerken</a:t>
            </a:r>
          </a:p>
        </p:txBody>
      </p:sp>
      <p:sp>
        <p:nvSpPr>
          <p:cNvPr id="2" name="Tijdelijke aanduiding voor datum 1">
            <a:extLst>
              <a:ext uri="{FF2B5EF4-FFF2-40B4-BE49-F238E27FC236}">
                <a16:creationId xmlns:a16="http://schemas.microsoft.com/office/drawing/2014/main" id="{C5FF3D3F-B5ED-574B-938A-D0D5A64E6D9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65C20E79-EC3F-0243-B016-766C9FDEA3AB}"/>
              </a:ext>
            </a:extLst>
          </p:cNvPr>
          <p:cNvSpPr>
            <a:spLocks noGrp="1"/>
          </p:cNvSpPr>
          <p:nvPr>
            <p:ph type="ftr" sz="quarter" idx="14"/>
          </p:nvPr>
        </p:nvSpPr>
        <p:spPr/>
        <p:txBody>
          <a:bodyPr/>
          <a:lstStyle/>
          <a:p>
            <a:r>
              <a:rPr lang="nl-BE"/>
              <a:t>Computer Systems</a:t>
            </a:r>
          </a:p>
        </p:txBody>
      </p:sp>
      <p:sp>
        <p:nvSpPr>
          <p:cNvPr id="5" name="Tijdelijke aanduiding voor dianummer 4">
            <a:extLst>
              <a:ext uri="{FF2B5EF4-FFF2-40B4-BE49-F238E27FC236}">
                <a16:creationId xmlns:a16="http://schemas.microsoft.com/office/drawing/2014/main" id="{16404412-FA5B-954B-89BD-E36C3F8099D2}"/>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206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a:t>Klik om de stijl te bewerken</a:t>
            </a:r>
            <a:endParaRPr lang="nl-BE"/>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b="1" i="0">
                <a:solidFill>
                  <a:srgbClr val="FFFFFE"/>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BE"/>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Text Placeholder 5"/>
          <p:cNvSpPr>
            <a:spLocks noGrp="1"/>
          </p:cNvSpPr>
          <p:nvPr>
            <p:ph type="body" sz="quarter" idx="11"/>
          </p:nvPr>
        </p:nvSpPr>
        <p:spPr>
          <a:xfrm>
            <a:off x="795337"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a:t>Tekststijl van het model bewerken</a:t>
            </a:r>
          </a:p>
        </p:txBody>
      </p:sp>
      <p:sp>
        <p:nvSpPr>
          <p:cNvPr id="12" name="Text Placeholder 5"/>
          <p:cNvSpPr>
            <a:spLocks noGrp="1"/>
          </p:cNvSpPr>
          <p:nvPr>
            <p:ph type="body" sz="quarter" idx="12"/>
          </p:nvPr>
        </p:nvSpPr>
        <p:spPr>
          <a:xfrm>
            <a:off x="795338" y="291193"/>
            <a:ext cx="3856037" cy="344488"/>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0D6F6698-A913-FD43-B9F1-C28C7156A5FD}"/>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7" name="Tijdelijke aanduiding voor voettekst 6">
            <a:extLst>
              <a:ext uri="{FF2B5EF4-FFF2-40B4-BE49-F238E27FC236}">
                <a16:creationId xmlns:a16="http://schemas.microsoft.com/office/drawing/2014/main" id="{1BCCFF32-0FAE-F941-84C1-CD179AF912A1}"/>
              </a:ext>
            </a:extLst>
          </p:cNvPr>
          <p:cNvSpPr>
            <a:spLocks noGrp="1"/>
          </p:cNvSpPr>
          <p:nvPr>
            <p:ph type="ftr" sz="quarter" idx="14"/>
          </p:nvPr>
        </p:nvSpPr>
        <p:spPr/>
        <p:txBody>
          <a:bodyPr/>
          <a:lstStyle/>
          <a:p>
            <a:r>
              <a:rPr lang="nl-BE"/>
              <a:t>Computer Systems</a:t>
            </a:r>
          </a:p>
        </p:txBody>
      </p:sp>
      <p:sp>
        <p:nvSpPr>
          <p:cNvPr id="8" name="Tijdelijke aanduiding voor dianummer 7">
            <a:extLst>
              <a:ext uri="{FF2B5EF4-FFF2-40B4-BE49-F238E27FC236}">
                <a16:creationId xmlns:a16="http://schemas.microsoft.com/office/drawing/2014/main" id="{569887B9-C673-3340-8213-4AF6246333DA}"/>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8855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Picture Placeholder 5"/>
          <p:cNvSpPr>
            <a:spLocks noGrp="1"/>
          </p:cNvSpPr>
          <p:nvPr>
            <p:ph type="pic" sz="quarter" idx="10"/>
          </p:nvPr>
        </p:nvSpPr>
        <p:spPr>
          <a:xfrm>
            <a:off x="4541839" y="741759"/>
            <a:ext cx="4134617" cy="3324343"/>
          </a:xfrm>
        </p:spPr>
        <p:txBody>
          <a:bodyPr/>
          <a:lstStyle>
            <a:lvl1pPr>
              <a:defRPr>
                <a:latin typeface="Montserrat SemiBold" panose="00000700000000000000" pitchFamily="2" charset="0"/>
              </a:defRPr>
            </a:lvl1pPr>
          </a:lstStyle>
          <a:p>
            <a:r>
              <a:rPr lang="nl-NL"/>
              <a:t>Klik op het pictogram als u een afbeelding wilt toevoegen</a:t>
            </a:r>
            <a:endParaRPr lang="nl-BE"/>
          </a:p>
        </p:txBody>
      </p:sp>
      <p:sp>
        <p:nvSpPr>
          <p:cNvPr id="14" name="Title 1"/>
          <p:cNvSpPr>
            <a:spLocks noGrp="1"/>
          </p:cNvSpPr>
          <p:nvPr>
            <p:ph type="ctrTitle"/>
          </p:nvPr>
        </p:nvSpPr>
        <p:spPr>
          <a:xfrm>
            <a:off x="795338"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a:t>Klik om de stijl te bewerken</a:t>
            </a:r>
            <a:endParaRPr lang="nl-BE"/>
          </a:p>
        </p:txBody>
      </p:sp>
      <p:sp>
        <p:nvSpPr>
          <p:cNvPr id="15" name="Text Placeholder 5"/>
          <p:cNvSpPr>
            <a:spLocks noGrp="1"/>
          </p:cNvSpPr>
          <p:nvPr>
            <p:ph type="body" sz="quarter" idx="12"/>
          </p:nvPr>
        </p:nvSpPr>
        <p:spPr>
          <a:xfrm>
            <a:off x="795338"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a:t>Tekststijl van het model bewerken</a:t>
            </a:r>
          </a:p>
        </p:txBody>
      </p:sp>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Tekststijl van het model bewerken</a:t>
            </a:r>
          </a:p>
        </p:txBody>
      </p:sp>
      <p:sp>
        <p:nvSpPr>
          <p:cNvPr id="2" name="Tijdelijke aanduiding voor datum 1">
            <a:extLst>
              <a:ext uri="{FF2B5EF4-FFF2-40B4-BE49-F238E27FC236}">
                <a16:creationId xmlns:a16="http://schemas.microsoft.com/office/drawing/2014/main" id="{4352F7FE-7F7F-3A49-A065-82DBE122C1B1}"/>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4042DF14-4F22-C049-AD3F-C4522B30B2B1}"/>
              </a:ext>
            </a:extLst>
          </p:cNvPr>
          <p:cNvSpPr>
            <a:spLocks noGrp="1"/>
          </p:cNvSpPr>
          <p:nvPr>
            <p:ph type="ftr" sz="quarter" idx="17"/>
          </p:nvPr>
        </p:nvSpPr>
        <p:spPr/>
        <p:txBody>
          <a:bodyPr/>
          <a:lstStyle/>
          <a:p>
            <a:r>
              <a:rPr lang="nl-BE"/>
              <a:t>Computer Systems</a:t>
            </a:r>
          </a:p>
        </p:txBody>
      </p:sp>
      <p:sp>
        <p:nvSpPr>
          <p:cNvPr id="5" name="Tijdelijke aanduiding voor dianummer 4">
            <a:extLst>
              <a:ext uri="{FF2B5EF4-FFF2-40B4-BE49-F238E27FC236}">
                <a16:creationId xmlns:a16="http://schemas.microsoft.com/office/drawing/2014/main" id="{3E46BBFF-7A1C-864F-84F0-9D2B4DEFDC84}"/>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45850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741759"/>
            <a:ext cx="3856038" cy="114936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a:t>Klik om de stijl te bewerken</a:t>
            </a:r>
            <a:endParaRPr lang="nl-BE"/>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latin typeface="Montserrat SemiBold" panose="00000700000000000000" pitchFamily="2" charset="0"/>
              </a:defRPr>
            </a:lvl1pPr>
          </a:lstStyle>
          <a:p>
            <a:r>
              <a:rPr lang="nl-NL"/>
              <a:t>Klik op het pictogram als u een afbeelding wilt toevoegen</a:t>
            </a:r>
            <a:endParaRPr lang="nl-BE"/>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9"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a:t>Tekststijl van het model bewerken</a:t>
            </a:r>
          </a:p>
        </p:txBody>
      </p:sp>
      <p:sp>
        <p:nvSpPr>
          <p:cNvPr id="12" name="Text Placeholder 5"/>
          <p:cNvSpPr>
            <a:spLocks noGrp="1"/>
          </p:cNvSpPr>
          <p:nvPr>
            <p:ph type="body" sz="quarter" idx="16"/>
          </p:nvPr>
        </p:nvSpPr>
        <p:spPr>
          <a:xfrm>
            <a:off x="795338" y="2178050"/>
            <a:ext cx="3508375" cy="1888052"/>
          </a:xfrm>
        </p:spPr>
        <p:txBody>
          <a:bodyPr>
            <a:normAutofit/>
          </a:bodyPr>
          <a:lstStyle>
            <a:lvl1pPr marL="0" indent="0">
              <a:buNone/>
              <a:defRPr sz="1400" b="1" i="0">
                <a:latin typeface="Montserrat SemiBold" panose="00000700000000000000" pitchFamily="2" charset="0"/>
              </a:defRPr>
            </a:lvl1pPr>
          </a:lstStyle>
          <a:p>
            <a:pPr lvl="0"/>
            <a:r>
              <a:rPr lang="nl-NL"/>
              <a:t>Tekststijl van het model bewerken</a:t>
            </a:r>
          </a:p>
        </p:txBody>
      </p:sp>
      <p:sp>
        <p:nvSpPr>
          <p:cNvPr id="3" name="Tijdelijke aanduiding voor datum 2">
            <a:extLst>
              <a:ext uri="{FF2B5EF4-FFF2-40B4-BE49-F238E27FC236}">
                <a16:creationId xmlns:a16="http://schemas.microsoft.com/office/drawing/2014/main" id="{2CF97AC1-DF3A-5F48-BB5B-E4F823FB5AAD}"/>
              </a:ext>
            </a:extLst>
          </p:cNvPr>
          <p:cNvSpPr>
            <a:spLocks noGrp="1"/>
          </p:cNvSpPr>
          <p:nvPr>
            <p:ph type="dt" sz="half" idx="19"/>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8013BFDB-B7ED-3543-8D20-55DFE66F0785}"/>
              </a:ext>
            </a:extLst>
          </p:cNvPr>
          <p:cNvSpPr>
            <a:spLocks noGrp="1"/>
          </p:cNvSpPr>
          <p:nvPr>
            <p:ph type="ftr" sz="quarter" idx="20"/>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BA9F243B-22E8-1F4E-8110-E576FC2F11EC}"/>
              </a:ext>
            </a:extLst>
          </p:cNvPr>
          <p:cNvSpPr>
            <a:spLocks noGrp="1"/>
          </p:cNvSpPr>
          <p:nvPr>
            <p:ph type="sldNum" sz="quarter" idx="21"/>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48519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8" y="215811"/>
            <a:ext cx="7891462" cy="857250"/>
          </a:xfrm>
          <a:prstGeom prst="rect">
            <a:avLst/>
          </a:prstGeom>
        </p:spPr>
        <p:txBody>
          <a:bodyPr vert="horz" lIns="91440" tIns="45720" rIns="91440" bIns="45720" rtlCol="0" anchor="ctr">
            <a:normAutofit/>
          </a:bodyPr>
          <a:lstStyle/>
          <a:p>
            <a:r>
              <a:rPr lang="nl-NL"/>
              <a:t>Klik om de stijl te bewerken</a:t>
            </a:r>
            <a:endParaRPr lang="nl-BE"/>
          </a:p>
        </p:txBody>
      </p:sp>
      <p:sp>
        <p:nvSpPr>
          <p:cNvPr id="3" name="Text Placeholder 2"/>
          <p:cNvSpPr>
            <a:spLocks noGrp="1"/>
          </p:cNvSpPr>
          <p:nvPr>
            <p:ph type="body" idx="1"/>
          </p:nvPr>
        </p:nvSpPr>
        <p:spPr>
          <a:xfrm>
            <a:off x="795338" y="1200151"/>
            <a:ext cx="7891462" cy="3394472"/>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ianummer 3">
            <a:extLst>
              <a:ext uri="{FF2B5EF4-FFF2-40B4-BE49-F238E27FC236}">
                <a16:creationId xmlns:a16="http://schemas.microsoft.com/office/drawing/2014/main" id="{F033D327-C71C-3D48-8132-75BABEF7228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0EEF914-8D73-5B41-B290-03D35A232D30}" type="slidenum">
              <a:rPr lang="nl-BE" smtClean="0"/>
              <a:t>‹nr.›</a:t>
            </a:fld>
            <a:endParaRPr lang="nl-BE"/>
          </a:p>
        </p:txBody>
      </p:sp>
      <p:sp>
        <p:nvSpPr>
          <p:cNvPr id="5" name="Tijdelijke aanduiding voor datum 4">
            <a:extLst>
              <a:ext uri="{FF2B5EF4-FFF2-40B4-BE49-F238E27FC236}">
                <a16:creationId xmlns:a16="http://schemas.microsoft.com/office/drawing/2014/main" id="{04B7BEA7-2229-114C-984C-3FD7B22DE7D6}"/>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C3BC6EBD-1C88-9340-8C9F-7FCA8D858F0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a:t>Computer Systems</a:t>
            </a:r>
          </a:p>
        </p:txBody>
      </p:sp>
    </p:spTree>
    <p:extLst>
      <p:ext uri="{BB962C8B-B14F-4D97-AF65-F5344CB8AC3E}">
        <p14:creationId xmlns:p14="http://schemas.microsoft.com/office/powerpoint/2010/main" val="306202407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5" r:id="rId4"/>
    <p:sldLayoutId id="2147483661" r:id="rId5"/>
    <p:sldLayoutId id="2147483662" r:id="rId6"/>
    <p:sldLayoutId id="2147483663" r:id="rId7"/>
    <p:sldLayoutId id="2147483664" r:id="rId8"/>
    <p:sldLayoutId id="2147483666" r:id="rId9"/>
    <p:sldLayoutId id="2147483665" r:id="rId10"/>
    <p:sldLayoutId id="2147483668" r:id="rId11"/>
    <p:sldLayoutId id="2147483673" r:id="rId12"/>
    <p:sldLayoutId id="2147483670" r:id="rId13"/>
    <p:sldLayoutId id="2147483660" r:id="rId14"/>
    <p:sldLayoutId id="2147483650" r:id="rId15"/>
    <p:sldLayoutId id="2147483672" r:id="rId16"/>
    <p:sldLayoutId id="2147483674" r:id="rId17"/>
    <p:sldLayoutId id="2147483671" r:id="rId18"/>
    <p:sldLayoutId id="2147483667" r:id="rId19"/>
    <p:sldLayoutId id="2147483652" r:id="rId20"/>
    <p:sldLayoutId id="2147483675" r:id="rId21"/>
    <p:sldLayoutId id="2147483658" r:id="rId22"/>
    <p:sldLayoutId id="2147483677" r:id="rId23"/>
    <p:sldLayoutId id="2147483659" r:id="rId24"/>
  </p:sldLayoutIdLst>
  <p:hf hdr="0"/>
  <p:txStyles>
    <p:titleStyle>
      <a:lvl1pPr algn="l" defTabSz="457200"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userDrawn="1">
          <p15:clr>
            <a:srgbClr val="F26B43"/>
          </p15:clr>
        </p15:guide>
        <p15:guide id="2" pos="4785" userDrawn="1">
          <p15:clr>
            <a:srgbClr val="F26B43"/>
          </p15:clr>
        </p15:guide>
        <p15:guide id="3" pos="975" userDrawn="1">
          <p15:clr>
            <a:srgbClr val="F26B43"/>
          </p15:clr>
        </p15:guide>
        <p15:guide id="4" orient="horz" pos="7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2.xml"/><Relationship Id="rId1" Type="http://schemas.openxmlformats.org/officeDocument/2006/relationships/slideLayout" Target="../slideLayouts/slideLayout14.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3.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4.xml"/><Relationship Id="rId1" Type="http://schemas.openxmlformats.org/officeDocument/2006/relationships/slideLayout" Target="../slideLayouts/slideLayout14.xml"/><Relationship Id="rId4" Type="http://schemas.openxmlformats.org/officeDocument/2006/relationships/image" Target="../media/image9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2.xml"/><Relationship Id="rId1" Type="http://schemas.openxmlformats.org/officeDocument/2006/relationships/slideLayout" Target="../slideLayouts/slideLayout14.xml"/><Relationship Id="rId5" Type="http://schemas.openxmlformats.org/officeDocument/2006/relationships/image" Target="../media/image99.png"/><Relationship Id="rId4" Type="http://schemas.openxmlformats.org/officeDocument/2006/relationships/image" Target="../media/image98.png"/></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5.xml"/><Relationship Id="rId1" Type="http://schemas.openxmlformats.org/officeDocument/2006/relationships/slideLayout" Target="../slideLayouts/slideLayout14.xml"/><Relationship Id="rId4" Type="http://schemas.openxmlformats.org/officeDocument/2006/relationships/image" Target="../media/image103.png"/></Relationships>
</file>

<file path=ppt/slides/_rels/slide1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3.xml"/><Relationship Id="rId1" Type="http://schemas.openxmlformats.org/officeDocument/2006/relationships/slideLayout" Target="../slideLayouts/slideLayout14.xml"/><Relationship Id="rId5" Type="http://schemas.openxmlformats.org/officeDocument/2006/relationships/image" Target="../media/image112.png"/><Relationship Id="rId4" Type="http://schemas.openxmlformats.org/officeDocument/2006/relationships/image" Target="../media/image111.png"/></Relationships>
</file>

<file path=ppt/slides/_rels/slide1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4.xml"/><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5.xml"/><Relationship Id="rId1" Type="http://schemas.openxmlformats.org/officeDocument/2006/relationships/slideLayout" Target="../slideLayouts/slideLayout14.xml"/><Relationship Id="rId4" Type="http://schemas.openxmlformats.org/officeDocument/2006/relationships/image" Target="../media/image118.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7.xml"/><Relationship Id="rId1" Type="http://schemas.openxmlformats.org/officeDocument/2006/relationships/slideLayout" Target="../slideLayouts/slideLayout14.xml"/><Relationship Id="rId5" Type="http://schemas.openxmlformats.org/officeDocument/2006/relationships/image" Target="../media/image121.png"/><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6.xml"/><Relationship Id="rId1" Type="http://schemas.openxmlformats.org/officeDocument/2006/relationships/slideLayout" Target="../slideLayouts/slideLayout14.xml"/><Relationship Id="rId4" Type="http://schemas.openxmlformats.org/officeDocument/2006/relationships/image" Target="../media/image128.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1.xml"/><Relationship Id="rId1" Type="http://schemas.openxmlformats.org/officeDocument/2006/relationships/slideLayout" Target="../slideLayouts/slideLayout14.xml"/><Relationship Id="rId4" Type="http://schemas.openxmlformats.org/officeDocument/2006/relationships/image" Target="../media/image131.png"/></Relationships>
</file>

<file path=ppt/slides/_rels/slide1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2.xml"/><Relationship Id="rId1" Type="http://schemas.openxmlformats.org/officeDocument/2006/relationships/slideLayout" Target="../slideLayouts/slideLayout14.xml"/><Relationship Id="rId5" Type="http://schemas.openxmlformats.org/officeDocument/2006/relationships/image" Target="../media/image134.png"/><Relationship Id="rId4" Type="http://schemas.openxmlformats.org/officeDocument/2006/relationships/image" Target="../media/image133.png"/></Relationships>
</file>

<file path=ppt/slides/_rels/slide1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3.xml"/><Relationship Id="rId1" Type="http://schemas.openxmlformats.org/officeDocument/2006/relationships/slideLayout" Target="../slideLayouts/slideLayout14.xml"/><Relationship Id="rId5" Type="http://schemas.openxmlformats.org/officeDocument/2006/relationships/image" Target="../media/image137.png"/><Relationship Id="rId4" Type="http://schemas.openxmlformats.org/officeDocument/2006/relationships/image" Target="../media/image136.png"/></Relationships>
</file>

<file path=ppt/slides/_rels/slide1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0.xml"/><Relationship Id="rId1" Type="http://schemas.openxmlformats.org/officeDocument/2006/relationships/slideLayout" Target="../slideLayouts/slideLayout14.xml"/><Relationship Id="rId4" Type="http://schemas.openxmlformats.org/officeDocument/2006/relationships/image" Target="../media/image142.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14.xml"/><Relationship Id="rId5" Type="http://schemas.openxmlformats.org/officeDocument/2006/relationships/image" Target="../media/image75.png"/><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7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7.xml"/><Relationship Id="rId1" Type="http://schemas.openxmlformats.org/officeDocument/2006/relationships/slideLayout" Target="../slideLayouts/slideLayout14.xml"/><Relationship Id="rId5" Type="http://schemas.openxmlformats.org/officeDocument/2006/relationships/image" Target="../media/image82.png"/><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8.xml"/><Relationship Id="rId1" Type="http://schemas.openxmlformats.org/officeDocument/2006/relationships/slideLayout" Target="../slideLayouts/slideLayout14.xml"/><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19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5C165C1-3D03-43EA-8355-0804F353DD2E}"/>
              </a:ext>
            </a:extLst>
          </p:cNvPr>
          <p:cNvSpPr>
            <a:spLocks noGrp="1"/>
          </p:cNvSpPr>
          <p:nvPr>
            <p:ph idx="1"/>
          </p:nvPr>
        </p:nvSpPr>
        <p:spPr>
          <a:xfrm>
            <a:off x="795338" y="1499508"/>
            <a:ext cx="8036526" cy="2510850"/>
          </a:xfrm>
        </p:spPr>
        <p:txBody>
          <a:bodyPr vert="horz" lIns="91440" tIns="45720" rIns="91440" bIns="45720" rtlCol="0" anchor="t">
            <a:normAutofit/>
          </a:bodyPr>
          <a:lstStyle/>
          <a:p>
            <a:pPr marL="0" indent="0">
              <a:buNone/>
            </a:pPr>
            <a:r>
              <a:rPr lang="nl-NL" sz="2400" b="0" dirty="0">
                <a:latin typeface="Montserrat SemiBold"/>
              </a:rPr>
              <a:t>Linux is overal, Linux jobs zijn overal, er is een tekort aan Linux talent en er is vraag naar Linux vaardigheden in zowat elke branche en </a:t>
            </a:r>
            <a:r>
              <a:rPr lang="nl-NL" sz="2400" b="0" dirty="0" err="1">
                <a:latin typeface="Montserrat SemiBold"/>
              </a:rPr>
              <a:t>jobcategorie</a:t>
            </a:r>
            <a:r>
              <a:rPr lang="nl-NL" sz="2400" b="0" dirty="0">
                <a:latin typeface="Montserrat SemiBold"/>
              </a:rPr>
              <a:t> wereldwijd.</a:t>
            </a:r>
            <a:endParaRPr lang="nl-NL" sz="2400" dirty="0">
              <a:latin typeface="Montserrat SemiBold"/>
            </a:endParaRPr>
          </a:p>
        </p:txBody>
      </p:sp>
      <p:sp>
        <p:nvSpPr>
          <p:cNvPr id="3" name="Titel 2">
            <a:extLst>
              <a:ext uri="{FF2B5EF4-FFF2-40B4-BE49-F238E27FC236}">
                <a16:creationId xmlns:a16="http://schemas.microsoft.com/office/drawing/2014/main" id="{8EA26E68-9833-483D-A133-AA4A1C93E5A6}"/>
              </a:ext>
            </a:extLst>
          </p:cNvPr>
          <p:cNvSpPr>
            <a:spLocks noGrp="1"/>
          </p:cNvSpPr>
          <p:nvPr>
            <p:ph type="ctrTitle"/>
          </p:nvPr>
        </p:nvSpPr>
        <p:spPr/>
        <p:txBody>
          <a:bodyPr/>
          <a:lstStyle/>
          <a:p>
            <a:r>
              <a:rPr lang="nl-NL">
                <a:latin typeface="Montserrat ExtraBold"/>
              </a:rPr>
              <a:t>3.1. Linux introductie.</a:t>
            </a:r>
            <a:endParaRPr lang="nl-NL"/>
          </a:p>
        </p:txBody>
      </p:sp>
      <p:sp>
        <p:nvSpPr>
          <p:cNvPr id="4" name="Tijdelijke aanduiding voor tekst 3">
            <a:extLst>
              <a:ext uri="{FF2B5EF4-FFF2-40B4-BE49-F238E27FC236}">
                <a16:creationId xmlns:a16="http://schemas.microsoft.com/office/drawing/2014/main" id="{A22F3BBC-A267-42A3-9105-9E5BC4B599C7}"/>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1F0F9A2B-7680-4327-84DE-74454208669A}"/>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9F0D0182-7305-4A5D-9536-CCC6599D77C3}"/>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BAA55552-571E-4411-A701-18943624A55D}"/>
              </a:ext>
            </a:extLst>
          </p:cNvPr>
          <p:cNvSpPr>
            <a:spLocks noGrp="1"/>
          </p:cNvSpPr>
          <p:nvPr>
            <p:ph type="sldNum" sz="quarter" idx="15"/>
          </p:nvPr>
        </p:nvSpPr>
        <p:spPr/>
        <p:txBody>
          <a:bodyPr/>
          <a:lstStyle/>
          <a:p>
            <a:fld id="{B0EEF914-8D73-5B41-B290-03D35A232D30}" type="slidenum">
              <a:rPr lang="nl-BE" smtClean="0"/>
              <a:t>10</a:t>
            </a:fld>
            <a:endParaRPr lang="nl-BE"/>
          </a:p>
        </p:txBody>
      </p:sp>
      <p:pic>
        <p:nvPicPr>
          <p:cNvPr id="8" name="Afbeelding 8">
            <a:extLst>
              <a:ext uri="{FF2B5EF4-FFF2-40B4-BE49-F238E27FC236}">
                <a16:creationId xmlns:a16="http://schemas.microsoft.com/office/drawing/2014/main" id="{B9EC0E7F-2EAE-44CE-B572-37D0E5E8579B}"/>
              </a:ext>
            </a:extLst>
          </p:cNvPr>
          <p:cNvPicPr>
            <a:picLocks noChangeAspect="1"/>
          </p:cNvPicPr>
          <p:nvPr/>
        </p:nvPicPr>
        <p:blipFill>
          <a:blip r:embed="rId3"/>
          <a:stretch>
            <a:fillRect/>
          </a:stretch>
        </p:blipFill>
        <p:spPr>
          <a:xfrm>
            <a:off x="3200400" y="3201031"/>
            <a:ext cx="2743200" cy="1332238"/>
          </a:xfrm>
          <a:prstGeom prst="rect">
            <a:avLst/>
          </a:prstGeom>
        </p:spPr>
      </p:pic>
    </p:spTree>
    <p:extLst>
      <p:ext uri="{BB962C8B-B14F-4D97-AF65-F5344CB8AC3E}">
        <p14:creationId xmlns:p14="http://schemas.microsoft.com/office/powerpoint/2010/main" val="18561384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63DF4-A581-3E47-9E94-2FBBDAF8A20D}"/>
              </a:ext>
            </a:extLst>
          </p:cNvPr>
          <p:cNvSpPr>
            <a:spLocks noGrp="1"/>
          </p:cNvSpPr>
          <p:nvPr>
            <p:ph type="ctrTitle"/>
          </p:nvPr>
        </p:nvSpPr>
        <p:spPr/>
        <p:txBody>
          <a:bodyPr/>
          <a:lstStyle/>
          <a:p>
            <a:r>
              <a:rPr lang="nl-BE">
                <a:latin typeface="Montserrat ExtraBold"/>
              </a:rPr>
              <a:t>3.13. Links.</a:t>
            </a:r>
          </a:p>
        </p:txBody>
      </p:sp>
    </p:spTree>
    <p:extLst>
      <p:ext uri="{BB962C8B-B14F-4D97-AF65-F5344CB8AC3E}">
        <p14:creationId xmlns:p14="http://schemas.microsoft.com/office/powerpoint/2010/main" val="26104506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77500" lnSpcReduction="20000"/>
          </a:bodyPr>
          <a:lstStyle/>
          <a:p>
            <a:r>
              <a:rPr lang="nl-NL" b="0">
                <a:latin typeface="Montserrat SemiBold"/>
              </a:rPr>
              <a:t>Er zijn bestanden die zich diep in het bestandssysteem bevinden en lange paden hebben.</a:t>
            </a:r>
            <a:endParaRPr lang="nl-NL"/>
          </a:p>
          <a:p>
            <a:endParaRPr lang="nl-NL"/>
          </a:p>
          <a:p>
            <a:endParaRPr lang="nl-NL"/>
          </a:p>
          <a:p>
            <a:r>
              <a:rPr lang="nl-NL" b="0">
                <a:latin typeface="Montserrat SemiBold"/>
              </a:rPr>
              <a:t>Sommige bestanden kunnen niet naar een andere map worden gekopieerd omdat andere gebruikers het bestand bijwerken.</a:t>
            </a:r>
            <a:endParaRPr lang="nl-NL"/>
          </a:p>
          <a:p>
            <a:r>
              <a:rPr lang="nl-NL" b="0">
                <a:latin typeface="Montserrat SemiBold"/>
              </a:rPr>
              <a:t>U kunt een bestand maken dat wordt gekoppeld aan het bestand dat "diep begraven" is en de link in uw directory plaatsen.</a:t>
            </a:r>
            <a:endParaRPr lang="nl-NL"/>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3.13. Links.</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101</a:t>
            </a:fld>
            <a:endParaRPr lang="nl-BE"/>
          </a:p>
        </p:txBody>
      </p:sp>
      <p:pic>
        <p:nvPicPr>
          <p:cNvPr id="8" name="Afbeelding 8">
            <a:extLst>
              <a:ext uri="{FF2B5EF4-FFF2-40B4-BE49-F238E27FC236}">
                <a16:creationId xmlns:a16="http://schemas.microsoft.com/office/drawing/2014/main" id="{E327F49F-C4F1-4236-8DEB-15EB1CC9BF09}"/>
              </a:ext>
            </a:extLst>
          </p:cNvPr>
          <p:cNvPicPr>
            <a:picLocks noChangeAspect="1"/>
          </p:cNvPicPr>
          <p:nvPr/>
        </p:nvPicPr>
        <p:blipFill>
          <a:blip r:embed="rId3"/>
          <a:stretch>
            <a:fillRect/>
          </a:stretch>
        </p:blipFill>
        <p:spPr>
          <a:xfrm>
            <a:off x="1255713" y="2155918"/>
            <a:ext cx="7092950" cy="498288"/>
          </a:xfrm>
          <a:prstGeom prst="rect">
            <a:avLst/>
          </a:prstGeom>
        </p:spPr>
      </p:pic>
    </p:spTree>
    <p:extLst>
      <p:ext uri="{BB962C8B-B14F-4D97-AF65-F5344CB8AC3E}">
        <p14:creationId xmlns:p14="http://schemas.microsoft.com/office/powerpoint/2010/main" val="1540896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62500" lnSpcReduction="20000"/>
          </a:bodyPr>
          <a:lstStyle/>
          <a:p>
            <a:r>
              <a:rPr lang="nl-NL" b="0">
                <a:latin typeface="Montserrat SemiBold"/>
              </a:rPr>
              <a:t>Twee soorten links:</a:t>
            </a:r>
          </a:p>
          <a:p>
            <a:pPr lvl="1"/>
            <a:r>
              <a:rPr lang="nl-NL" b="0">
                <a:solidFill>
                  <a:srgbClr val="FF0000"/>
                </a:solidFill>
                <a:latin typeface="Montserrat SemiBold"/>
              </a:rPr>
              <a:t>hard link</a:t>
            </a:r>
            <a:r>
              <a:rPr lang="nl-NL" b="0">
                <a:latin typeface="Montserrat SemiBold"/>
              </a:rPr>
              <a:t>,</a:t>
            </a:r>
            <a:br>
              <a:rPr lang="nl-NL" b="0">
                <a:latin typeface="Montserrat SemiBold"/>
              </a:rPr>
            </a:br>
            <a:r>
              <a:rPr lang="nl-NL" b="0">
                <a:latin typeface="Montserrat SemiBold"/>
              </a:rPr>
              <a:t>hetzelfde bestand waarnaar het linkt, maar met een andere naam. Het deelt dezelfde inode. Wijzigingen aan het originele bestand of hard links, worden ook toegepast op de andere hard links.</a:t>
            </a:r>
          </a:p>
          <a:p>
            <a:pPr lvl="1"/>
            <a:r>
              <a:rPr lang="nl-NL" b="0">
                <a:solidFill>
                  <a:srgbClr val="FF0000"/>
                </a:solidFill>
                <a:latin typeface="Montserrat SemiBold"/>
              </a:rPr>
              <a:t>symbolic link</a:t>
            </a:r>
            <a:r>
              <a:rPr lang="nl-NL" b="0">
                <a:latin typeface="Montserrat SemiBold"/>
              </a:rPr>
              <a:t> (ook wel </a:t>
            </a:r>
            <a:r>
              <a:rPr lang="nl-NL" b="0">
                <a:solidFill>
                  <a:srgbClr val="FF0000"/>
                </a:solidFill>
                <a:latin typeface="Montserrat SemiBold"/>
              </a:rPr>
              <a:t>soft link</a:t>
            </a:r>
            <a:r>
              <a:rPr lang="nl-NL" b="0">
                <a:latin typeface="Montserrat SemiBold"/>
              </a:rPr>
              <a:t>),</a:t>
            </a:r>
            <a:br>
              <a:rPr lang="nl-NL" b="0">
                <a:latin typeface="Montserrat SemiBold"/>
              </a:rPr>
            </a:br>
            <a:r>
              <a:rPr lang="nl-NL" b="0">
                <a:latin typeface="Montserrat SemiBold"/>
              </a:rPr>
              <a:t>lijkt veel op een snelkoppeling op het bureaublad in Windows. De symbolische link verwijst alleen naar de locatie van een bestand. Wijzigingen aan het soft link bestand, worden ook toegepast op het originele bestand en de hard links.</a:t>
            </a:r>
          </a:p>
          <a:p>
            <a:endParaRPr lang="nl-NL" b="0">
              <a:latin typeface="Montserrat SemiBold"/>
            </a:endParaRPr>
          </a:p>
          <a:p>
            <a:r>
              <a:rPr lang="nl-NL" b="0">
                <a:latin typeface="Montserrat SemiBold"/>
              </a:rPr>
              <a:t>Hoewel ze gelijkaardig zijn, levert elk verschillende resultaten op en hebben ze voor- en nadelen.</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3.13. Links.</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102</a:t>
            </a:fld>
            <a:endParaRPr lang="nl-BE"/>
          </a:p>
        </p:txBody>
      </p:sp>
      <p:pic>
        <p:nvPicPr>
          <p:cNvPr id="9" name="Afbeelding 9">
            <a:extLst>
              <a:ext uri="{FF2B5EF4-FFF2-40B4-BE49-F238E27FC236}">
                <a16:creationId xmlns:a16="http://schemas.microsoft.com/office/drawing/2014/main" id="{12FBDA99-632F-4D64-BA54-D71642EC4403}"/>
              </a:ext>
            </a:extLst>
          </p:cNvPr>
          <p:cNvPicPr>
            <a:picLocks noChangeAspect="1"/>
          </p:cNvPicPr>
          <p:nvPr/>
        </p:nvPicPr>
        <p:blipFill>
          <a:blip r:embed="rId3"/>
          <a:stretch>
            <a:fillRect/>
          </a:stretch>
        </p:blipFill>
        <p:spPr>
          <a:xfrm>
            <a:off x="6227659" y="2771"/>
            <a:ext cx="2914754" cy="1914487"/>
          </a:xfrm>
          <a:prstGeom prst="rect">
            <a:avLst/>
          </a:prstGeom>
        </p:spPr>
      </p:pic>
    </p:spTree>
    <p:extLst>
      <p:ext uri="{BB962C8B-B14F-4D97-AF65-F5344CB8AC3E}">
        <p14:creationId xmlns:p14="http://schemas.microsoft.com/office/powerpoint/2010/main" val="10964007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el 9">
            <a:extLst>
              <a:ext uri="{FF2B5EF4-FFF2-40B4-BE49-F238E27FC236}">
                <a16:creationId xmlns:a16="http://schemas.microsoft.com/office/drawing/2014/main" id="{92CD4741-DA47-454D-B946-9265EC9AD1A7}"/>
              </a:ext>
            </a:extLst>
          </p:cNvPr>
          <p:cNvGraphicFramePr>
            <a:graphicFrameLocks noGrp="1"/>
          </p:cNvGraphicFramePr>
          <p:nvPr>
            <p:ph idx="1"/>
            <p:extLst>
              <p:ext uri="{D42A27DB-BD31-4B8C-83A1-F6EECF244321}">
                <p14:modId xmlns:p14="http://schemas.microsoft.com/office/powerpoint/2010/main" val="1950437065"/>
              </p:ext>
            </p:extLst>
          </p:nvPr>
        </p:nvGraphicFramePr>
        <p:xfrm>
          <a:off x="500062" y="1357312"/>
          <a:ext cx="8152188" cy="2494280"/>
        </p:xfrm>
        <a:graphic>
          <a:graphicData uri="http://schemas.openxmlformats.org/drawingml/2006/table">
            <a:tbl>
              <a:tblPr firstRow="1" bandRow="1">
                <a:tableStyleId>{5C22544A-7EE6-4342-B048-85BDC9FD1C3A}</a:tableStyleId>
              </a:tblPr>
              <a:tblGrid>
                <a:gridCol w="5408988">
                  <a:extLst>
                    <a:ext uri="{9D8B030D-6E8A-4147-A177-3AD203B41FA5}">
                      <a16:colId xmlns:a16="http://schemas.microsoft.com/office/drawing/2014/main" val="3941209994"/>
                    </a:ext>
                  </a:extLst>
                </a:gridCol>
                <a:gridCol w="1371600">
                  <a:extLst>
                    <a:ext uri="{9D8B030D-6E8A-4147-A177-3AD203B41FA5}">
                      <a16:colId xmlns:a16="http://schemas.microsoft.com/office/drawing/2014/main" val="2161038488"/>
                    </a:ext>
                  </a:extLst>
                </a:gridCol>
                <a:gridCol w="1371600">
                  <a:extLst>
                    <a:ext uri="{9D8B030D-6E8A-4147-A177-3AD203B41FA5}">
                      <a16:colId xmlns:a16="http://schemas.microsoft.com/office/drawing/2014/main" val="1520470428"/>
                    </a:ext>
                  </a:extLst>
                </a:gridCol>
              </a:tblGrid>
              <a:tr h="370840">
                <a:tc>
                  <a:txBody>
                    <a:bodyPr/>
                    <a:lstStyle/>
                    <a:p>
                      <a:endParaRPr lang="nl-NL"/>
                    </a:p>
                  </a:txBody>
                  <a:tcPr/>
                </a:tc>
                <a:tc>
                  <a:txBody>
                    <a:bodyPr/>
                    <a:lstStyle/>
                    <a:p>
                      <a:r>
                        <a:rPr lang="nl-NL"/>
                        <a:t>Hard link</a:t>
                      </a:r>
                    </a:p>
                  </a:txBody>
                  <a:tcPr/>
                </a:tc>
                <a:tc>
                  <a:txBody>
                    <a:bodyPr/>
                    <a:lstStyle/>
                    <a:p>
                      <a:r>
                        <a:rPr lang="nl-NL"/>
                        <a:t>Soft link</a:t>
                      </a:r>
                    </a:p>
                  </a:txBody>
                  <a:tcPr/>
                </a:tc>
                <a:extLst>
                  <a:ext uri="{0D108BD9-81ED-4DB2-BD59-A6C34878D82A}">
                    <a16:rowId xmlns:a16="http://schemas.microsoft.com/office/drawing/2014/main" val="2259678541"/>
                  </a:ext>
                </a:extLst>
              </a:tr>
              <a:tr h="370840">
                <a:tc>
                  <a:txBody>
                    <a:bodyPr/>
                    <a:lstStyle/>
                    <a:p>
                      <a:r>
                        <a:rPr lang="nl-NL"/>
                        <a:t>Kopie van het originele bestand.</a:t>
                      </a:r>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3805551384"/>
                  </a:ext>
                </a:extLst>
              </a:tr>
              <a:tr h="370840">
                <a:tc>
                  <a:txBody>
                    <a:bodyPr/>
                    <a:lstStyle/>
                    <a:p>
                      <a:r>
                        <a:rPr lang="nl-NL"/>
                        <a:t>Delen dezelfde inode(*).</a:t>
                      </a:r>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4081726718"/>
                  </a:ext>
                </a:extLst>
              </a:tr>
              <a:tr h="370840">
                <a:tc>
                  <a:txBody>
                    <a:bodyPr/>
                    <a:lstStyle/>
                    <a:p>
                      <a:r>
                        <a:rPr lang="nl-NL"/>
                        <a:t>Het verwijderen van het origineel bestand heeft geen invloed op de link.</a:t>
                      </a:r>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3014034495"/>
                  </a:ext>
                </a:extLst>
              </a:tr>
              <a:tr h="370840">
                <a:tc>
                  <a:txBody>
                    <a:bodyPr/>
                    <a:lstStyle/>
                    <a:p>
                      <a:r>
                        <a:rPr lang="nl-NL"/>
                        <a:t>Kan naar een directory verwijzen.</a:t>
                      </a:r>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3527350250"/>
                  </a:ext>
                </a:extLst>
              </a:tr>
              <a:tr h="370840">
                <a:tc>
                  <a:txBody>
                    <a:bodyPr/>
                    <a:lstStyle/>
                    <a:p>
                      <a:r>
                        <a:rPr lang="nl-NL"/>
                        <a:t>Kan naar een ander bestandssysteem verwijzen.</a:t>
                      </a:r>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2751722052"/>
                  </a:ext>
                </a:extLst>
              </a:tr>
            </a:tbl>
          </a:graphicData>
        </a:graphic>
      </p:graphicFrame>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3.13. Links.</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103</a:t>
            </a:fld>
            <a:endParaRPr lang="nl-BE"/>
          </a:p>
        </p:txBody>
      </p:sp>
      <p:pic>
        <p:nvPicPr>
          <p:cNvPr id="13" name="Graphic 13" descr="Badge kruis">
            <a:extLst>
              <a:ext uri="{FF2B5EF4-FFF2-40B4-BE49-F238E27FC236}">
                <a16:creationId xmlns:a16="http://schemas.microsoft.com/office/drawing/2014/main" id="{72C7A241-9CE2-479C-9B02-19853DD42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9682" y="1736717"/>
            <a:ext cx="369889" cy="369889"/>
          </a:xfrm>
          <a:prstGeom prst="rect">
            <a:avLst/>
          </a:prstGeom>
        </p:spPr>
      </p:pic>
      <p:pic>
        <p:nvPicPr>
          <p:cNvPr id="14" name="Graphic 14" descr="Badge Tick1">
            <a:extLst>
              <a:ext uri="{FF2B5EF4-FFF2-40B4-BE49-F238E27FC236}">
                <a16:creationId xmlns:a16="http://schemas.microsoft.com/office/drawing/2014/main" id="{D4D2A90B-DAE9-4DFA-8229-14E79DA090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5881" y="1734223"/>
            <a:ext cx="363992" cy="363992"/>
          </a:xfrm>
          <a:prstGeom prst="rect">
            <a:avLst/>
          </a:prstGeom>
        </p:spPr>
      </p:pic>
      <p:pic>
        <p:nvPicPr>
          <p:cNvPr id="15" name="Graphic 14" descr="Badge Tick1">
            <a:extLst>
              <a:ext uri="{FF2B5EF4-FFF2-40B4-BE49-F238E27FC236}">
                <a16:creationId xmlns:a16="http://schemas.microsoft.com/office/drawing/2014/main" id="{157CD959-6D1A-4F5A-BBAE-9FD616C241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5880" y="2099348"/>
            <a:ext cx="363992" cy="363992"/>
          </a:xfrm>
          <a:prstGeom prst="rect">
            <a:avLst/>
          </a:prstGeom>
        </p:spPr>
      </p:pic>
      <p:pic>
        <p:nvPicPr>
          <p:cNvPr id="16" name="Graphic 13" descr="Badge kruis">
            <a:extLst>
              <a:ext uri="{FF2B5EF4-FFF2-40B4-BE49-F238E27FC236}">
                <a16:creationId xmlns:a16="http://schemas.microsoft.com/office/drawing/2014/main" id="{012D64B9-566F-479F-8E39-B1764FC4CB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3187" y="2101841"/>
            <a:ext cx="369889" cy="369889"/>
          </a:xfrm>
          <a:prstGeom prst="rect">
            <a:avLst/>
          </a:prstGeom>
        </p:spPr>
      </p:pic>
      <p:pic>
        <p:nvPicPr>
          <p:cNvPr id="17" name="Graphic 16" descr="Badge Tick1">
            <a:extLst>
              <a:ext uri="{FF2B5EF4-FFF2-40B4-BE49-F238E27FC236}">
                <a16:creationId xmlns:a16="http://schemas.microsoft.com/office/drawing/2014/main" id="{5A9447C2-473C-412D-B3BD-C06F9D5987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55080" y="3093459"/>
            <a:ext cx="363992" cy="363992"/>
          </a:xfrm>
          <a:prstGeom prst="rect">
            <a:avLst/>
          </a:prstGeom>
        </p:spPr>
      </p:pic>
      <p:pic>
        <p:nvPicPr>
          <p:cNvPr id="18" name="Graphic 13" descr="Badge kruis">
            <a:extLst>
              <a:ext uri="{FF2B5EF4-FFF2-40B4-BE49-F238E27FC236}">
                <a16:creationId xmlns:a16="http://schemas.microsoft.com/office/drawing/2014/main" id="{869A920E-6813-4C5C-97CF-82FABA3DA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0480" y="3095951"/>
            <a:ext cx="369889" cy="369889"/>
          </a:xfrm>
          <a:prstGeom prst="rect">
            <a:avLst/>
          </a:prstGeom>
        </p:spPr>
      </p:pic>
      <p:pic>
        <p:nvPicPr>
          <p:cNvPr id="19" name="Graphic 18" descr="Badge Tick1">
            <a:extLst>
              <a:ext uri="{FF2B5EF4-FFF2-40B4-BE49-F238E27FC236}">
                <a16:creationId xmlns:a16="http://schemas.microsoft.com/office/drawing/2014/main" id="{B398D943-CA66-4D6F-B652-F1437E0046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55079" y="3489613"/>
            <a:ext cx="363992" cy="363992"/>
          </a:xfrm>
          <a:prstGeom prst="rect">
            <a:avLst/>
          </a:prstGeom>
        </p:spPr>
      </p:pic>
      <p:pic>
        <p:nvPicPr>
          <p:cNvPr id="20" name="Graphic 13" descr="Badge kruis">
            <a:extLst>
              <a:ext uri="{FF2B5EF4-FFF2-40B4-BE49-F238E27FC236}">
                <a16:creationId xmlns:a16="http://schemas.microsoft.com/office/drawing/2014/main" id="{4702526D-9497-4858-BC30-E96477567D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0479" y="3492105"/>
            <a:ext cx="369889" cy="369889"/>
          </a:xfrm>
          <a:prstGeom prst="rect">
            <a:avLst/>
          </a:prstGeom>
        </p:spPr>
      </p:pic>
      <p:pic>
        <p:nvPicPr>
          <p:cNvPr id="21" name="Graphic 20" descr="Badge Tick1">
            <a:extLst>
              <a:ext uri="{FF2B5EF4-FFF2-40B4-BE49-F238E27FC236}">
                <a16:creationId xmlns:a16="http://schemas.microsoft.com/office/drawing/2014/main" id="{0E8276ED-AE27-4C6D-BD89-0F846930BA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5880" y="2605904"/>
            <a:ext cx="363992" cy="363992"/>
          </a:xfrm>
          <a:prstGeom prst="rect">
            <a:avLst/>
          </a:prstGeom>
        </p:spPr>
      </p:pic>
      <p:pic>
        <p:nvPicPr>
          <p:cNvPr id="22" name="Graphic 13" descr="Badge kruis">
            <a:extLst>
              <a:ext uri="{FF2B5EF4-FFF2-40B4-BE49-F238E27FC236}">
                <a16:creationId xmlns:a16="http://schemas.microsoft.com/office/drawing/2014/main" id="{D2DF3E57-8D77-45DC-A27B-0191E033F3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9680" y="2601904"/>
            <a:ext cx="369889" cy="369889"/>
          </a:xfrm>
          <a:prstGeom prst="rect">
            <a:avLst/>
          </a:prstGeom>
        </p:spPr>
      </p:pic>
      <p:sp>
        <p:nvSpPr>
          <p:cNvPr id="23" name="Tekstvak 22">
            <a:extLst>
              <a:ext uri="{FF2B5EF4-FFF2-40B4-BE49-F238E27FC236}">
                <a16:creationId xmlns:a16="http://schemas.microsoft.com/office/drawing/2014/main" id="{A7DE1E51-AF0F-40C7-B0DC-F2569CB20F2E}"/>
              </a:ext>
            </a:extLst>
          </p:cNvPr>
          <p:cNvSpPr txBox="1"/>
          <p:nvPr/>
        </p:nvSpPr>
        <p:spPr>
          <a:xfrm>
            <a:off x="498764" y="3992707"/>
            <a:ext cx="704893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600">
                <a:solidFill>
                  <a:schemeClr val="bg2"/>
                </a:solidFill>
              </a:rPr>
              <a:t>(*) inode (index node) = een datastructuur die gegevens over bestanden en mappen bijhoudt zoals de locatie op harde schijf, attributen, permissies, … Met de optie -i bij het ls-commando kun je het inode nummer opvragen.</a:t>
            </a:r>
            <a:endParaRPr lang="nl-NL" sz="1600">
              <a:solidFill>
                <a:schemeClr val="bg2"/>
              </a:solidFill>
              <a:cs typeface="Arial"/>
            </a:endParaRPr>
          </a:p>
        </p:txBody>
      </p:sp>
    </p:spTree>
    <p:extLst>
      <p:ext uri="{BB962C8B-B14F-4D97-AF65-F5344CB8AC3E}">
        <p14:creationId xmlns:p14="http://schemas.microsoft.com/office/powerpoint/2010/main" val="15560053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400" b="0">
                <a:latin typeface="Montserrat SemiBold"/>
              </a:rPr>
              <a:t>Met het commando </a:t>
            </a:r>
            <a:r>
              <a:rPr lang="nl-NL" sz="2400" b="0">
                <a:solidFill>
                  <a:srgbClr val="FF0000"/>
                </a:solidFill>
                <a:latin typeface="Montserrat SemiBold"/>
              </a:rPr>
              <a:t>ln</a:t>
            </a:r>
            <a:r>
              <a:rPr lang="nl-NL" sz="2400" b="0">
                <a:latin typeface="Montserrat SemiBold"/>
              </a:rPr>
              <a:t> kun je een </a:t>
            </a:r>
            <a:r>
              <a:rPr lang="nl-NL" sz="2400" b="0">
                <a:solidFill>
                  <a:srgbClr val="FF0000"/>
                </a:solidFill>
                <a:latin typeface="Montserrat SemiBold"/>
              </a:rPr>
              <a:t>hard link</a:t>
            </a:r>
            <a:r>
              <a:rPr lang="nl-NL" sz="2400" b="0">
                <a:latin typeface="Montserrat SemiBold"/>
              </a:rPr>
              <a:t> maken.</a:t>
            </a:r>
            <a:endParaRPr lang="nl-NL" sz="2400" b="0"/>
          </a:p>
          <a:p>
            <a:endParaRPr lang="nl-NL" sz="2400"/>
          </a:p>
          <a:p>
            <a:r>
              <a:rPr lang="nl-NL" sz="2400" b="0">
                <a:latin typeface="Montserrat SemiBold"/>
              </a:rPr>
              <a:t>Na het maken van een hard link, wordt de link count (rood omkaderd) met één verhoogd:</a:t>
            </a:r>
            <a:endParaRPr lang="nl-NL" sz="240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3.13. Links.</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104</a:t>
            </a:fld>
            <a:endParaRPr lang="nl-BE"/>
          </a:p>
        </p:txBody>
      </p:sp>
      <p:pic>
        <p:nvPicPr>
          <p:cNvPr id="8" name="Afbeelding 8">
            <a:extLst>
              <a:ext uri="{FF2B5EF4-FFF2-40B4-BE49-F238E27FC236}">
                <a16:creationId xmlns:a16="http://schemas.microsoft.com/office/drawing/2014/main" id="{2DCB94DB-2641-4D79-868B-E561805FFD8D}"/>
              </a:ext>
            </a:extLst>
          </p:cNvPr>
          <p:cNvPicPr>
            <a:picLocks noChangeAspect="1"/>
          </p:cNvPicPr>
          <p:nvPr/>
        </p:nvPicPr>
        <p:blipFill>
          <a:blip r:embed="rId3"/>
          <a:stretch>
            <a:fillRect/>
          </a:stretch>
        </p:blipFill>
        <p:spPr>
          <a:xfrm>
            <a:off x="3675785" y="2014538"/>
            <a:ext cx="1798926" cy="361084"/>
          </a:xfrm>
          <a:prstGeom prst="rect">
            <a:avLst/>
          </a:prstGeom>
        </p:spPr>
      </p:pic>
      <p:pic>
        <p:nvPicPr>
          <p:cNvPr id="9" name="Afbeelding 9" descr="Afbeelding met tekst&#10;&#10;Automatisch gegenereerde beschrijving">
            <a:extLst>
              <a:ext uri="{FF2B5EF4-FFF2-40B4-BE49-F238E27FC236}">
                <a16:creationId xmlns:a16="http://schemas.microsoft.com/office/drawing/2014/main" id="{F61BF77C-A0C0-4CAA-9359-28F1B2FCE850}"/>
              </a:ext>
            </a:extLst>
          </p:cNvPr>
          <p:cNvPicPr>
            <a:picLocks noChangeAspect="1"/>
          </p:cNvPicPr>
          <p:nvPr/>
        </p:nvPicPr>
        <p:blipFill>
          <a:blip r:embed="rId4"/>
          <a:stretch>
            <a:fillRect/>
          </a:stretch>
        </p:blipFill>
        <p:spPr>
          <a:xfrm>
            <a:off x="1367649" y="3712772"/>
            <a:ext cx="7081404" cy="983113"/>
          </a:xfrm>
          <a:prstGeom prst="rect">
            <a:avLst/>
          </a:prstGeom>
          <a:ln>
            <a:solidFill>
              <a:schemeClr val="bg2"/>
            </a:solidFill>
          </a:ln>
        </p:spPr>
      </p:pic>
    </p:spTree>
    <p:extLst>
      <p:ext uri="{BB962C8B-B14F-4D97-AF65-F5344CB8AC3E}">
        <p14:creationId xmlns:p14="http://schemas.microsoft.com/office/powerpoint/2010/main" val="15842929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Autofit/>
          </a:bodyPr>
          <a:lstStyle/>
          <a:p>
            <a:r>
              <a:rPr lang="nl-NL" sz="2000" b="0">
                <a:latin typeface="Montserrat SemiBold"/>
              </a:rPr>
              <a:t>Voorbeeld van een </a:t>
            </a:r>
            <a:r>
              <a:rPr lang="nl-NL" sz="2000" b="0">
                <a:solidFill>
                  <a:srgbClr val="FF0000"/>
                </a:solidFill>
                <a:latin typeface="Montserrat SemiBold"/>
              </a:rPr>
              <a:t>symbolic link</a:t>
            </a:r>
            <a:r>
              <a:rPr lang="nl-NL" sz="2000" b="0">
                <a:latin typeface="Montserrat SemiBold"/>
              </a:rPr>
              <a:t>: het bestand /etc/os-release verwijst naar ../usr/lib/os-release; het bestandstype heeft hier het symbool 'l' wat wijst op een symbolic link.</a:t>
            </a:r>
            <a:endParaRPr lang="nl-NL" sz="2000"/>
          </a:p>
          <a:p>
            <a:endParaRPr lang="nl-NL" sz="2000"/>
          </a:p>
          <a:p>
            <a:endParaRPr lang="nl-NL" sz="2000"/>
          </a:p>
          <a:p>
            <a:r>
              <a:rPr lang="nl-NL" sz="2000" b="0">
                <a:latin typeface="Montserrat SemiBold"/>
              </a:rPr>
              <a:t>Gebruik de </a:t>
            </a:r>
            <a:r>
              <a:rPr lang="nl-NL" sz="2000" b="0">
                <a:solidFill>
                  <a:srgbClr val="FF0000"/>
                </a:solidFill>
                <a:latin typeface="Montserrat SemiBold"/>
              </a:rPr>
              <a:t>optie -s</a:t>
            </a:r>
            <a:r>
              <a:rPr lang="nl-NL" sz="2000" b="0">
                <a:latin typeface="Montserrat SemiBold"/>
              </a:rPr>
              <a:t> met het commando </a:t>
            </a:r>
            <a:r>
              <a:rPr lang="nl-NL" sz="2000" b="0">
                <a:solidFill>
                  <a:srgbClr val="FF0000"/>
                </a:solidFill>
                <a:latin typeface="Montserrat SemiBold"/>
              </a:rPr>
              <a:t>ln</a:t>
            </a:r>
            <a:r>
              <a:rPr lang="nl-NL" sz="2000" b="0">
                <a:latin typeface="Montserrat SemiBold"/>
              </a:rPr>
              <a:t> om een symbolische link te maken:</a:t>
            </a:r>
          </a:p>
          <a:p>
            <a:endParaRPr lang="nl-NL" sz="2000" b="0"/>
          </a:p>
          <a:p>
            <a:endParaRPr lang="nl-NL" sz="2000" b="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3.13. Links.</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105</a:t>
            </a:fld>
            <a:endParaRPr lang="nl-BE"/>
          </a:p>
        </p:txBody>
      </p:sp>
      <p:pic>
        <p:nvPicPr>
          <p:cNvPr id="8" name="Afbeelding 8" descr="Afbeelding met tekst&#10;&#10;Automatisch gegenereerde beschrijving">
            <a:extLst>
              <a:ext uri="{FF2B5EF4-FFF2-40B4-BE49-F238E27FC236}">
                <a16:creationId xmlns:a16="http://schemas.microsoft.com/office/drawing/2014/main" id="{C148B1AC-38BB-4FA9-A19F-799802960305}"/>
              </a:ext>
            </a:extLst>
          </p:cNvPr>
          <p:cNvPicPr>
            <a:picLocks noChangeAspect="1"/>
          </p:cNvPicPr>
          <p:nvPr/>
        </p:nvPicPr>
        <p:blipFill>
          <a:blip r:embed="rId3"/>
          <a:stretch>
            <a:fillRect/>
          </a:stretch>
        </p:blipFill>
        <p:spPr>
          <a:xfrm>
            <a:off x="1641765" y="2638441"/>
            <a:ext cx="6535881" cy="399150"/>
          </a:xfrm>
          <a:prstGeom prst="rect">
            <a:avLst/>
          </a:prstGeom>
          <a:ln>
            <a:solidFill>
              <a:schemeClr val="bg2"/>
            </a:solidFill>
          </a:ln>
        </p:spPr>
      </p:pic>
      <p:pic>
        <p:nvPicPr>
          <p:cNvPr id="9" name="Afbeelding 9" descr="Afbeelding met tekst&#10;&#10;Automatisch gegenereerde beschrijving">
            <a:extLst>
              <a:ext uri="{FF2B5EF4-FFF2-40B4-BE49-F238E27FC236}">
                <a16:creationId xmlns:a16="http://schemas.microsoft.com/office/drawing/2014/main" id="{2A05AD01-8DFB-49B5-9C41-7989FC8F3EC8}"/>
              </a:ext>
            </a:extLst>
          </p:cNvPr>
          <p:cNvPicPr>
            <a:picLocks noChangeAspect="1"/>
          </p:cNvPicPr>
          <p:nvPr/>
        </p:nvPicPr>
        <p:blipFill>
          <a:blip r:embed="rId4"/>
          <a:stretch>
            <a:fillRect/>
          </a:stretch>
        </p:blipFill>
        <p:spPr>
          <a:xfrm>
            <a:off x="1615787" y="3982836"/>
            <a:ext cx="6594330" cy="658784"/>
          </a:xfrm>
          <a:prstGeom prst="rect">
            <a:avLst/>
          </a:prstGeom>
          <a:ln>
            <a:solidFill>
              <a:schemeClr val="bg2"/>
            </a:solidFill>
          </a:ln>
        </p:spPr>
      </p:pic>
    </p:spTree>
    <p:extLst>
      <p:ext uri="{BB962C8B-B14F-4D97-AF65-F5344CB8AC3E}">
        <p14:creationId xmlns:p14="http://schemas.microsoft.com/office/powerpoint/2010/main" val="9665655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63DF4-A581-3E47-9E94-2FBBDAF8A20D}"/>
              </a:ext>
            </a:extLst>
          </p:cNvPr>
          <p:cNvSpPr>
            <a:spLocks noGrp="1"/>
          </p:cNvSpPr>
          <p:nvPr>
            <p:ph type="ctrTitle"/>
          </p:nvPr>
        </p:nvSpPr>
        <p:spPr/>
        <p:txBody>
          <a:bodyPr/>
          <a:lstStyle/>
          <a:p>
            <a:r>
              <a:rPr lang="nl-BE">
                <a:latin typeface="Montserrat ExtraBold"/>
              </a:rPr>
              <a:t>3.14. Werken met tekst.</a:t>
            </a:r>
          </a:p>
        </p:txBody>
      </p:sp>
    </p:spTree>
    <p:extLst>
      <p:ext uri="{BB962C8B-B14F-4D97-AF65-F5344CB8AC3E}">
        <p14:creationId xmlns:p14="http://schemas.microsoft.com/office/powerpoint/2010/main" val="3311829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87509" y="1225501"/>
            <a:ext cx="8229600" cy="3124999"/>
          </a:xfrm>
        </p:spPr>
        <p:txBody>
          <a:bodyPr vert="horz" lIns="91440" tIns="45720" rIns="91440" bIns="45720" rtlCol="0" anchor="t">
            <a:noAutofit/>
          </a:bodyPr>
          <a:lstStyle/>
          <a:p>
            <a:r>
              <a:rPr lang="nl" sz="1800" b="0" dirty="0">
                <a:latin typeface="Montserrat SemiBold"/>
              </a:rPr>
              <a:t>Een groot aantal bestanden in een typisch bestandssysteem zijn tekstbestanden.</a:t>
            </a:r>
            <a:endParaRPr lang="nl" sz="700" b="0" dirty="0">
              <a:latin typeface="Montserrat SemiBold"/>
            </a:endParaRPr>
          </a:p>
          <a:p>
            <a:r>
              <a:rPr lang="nl" sz="1800" b="0" dirty="0">
                <a:latin typeface="Montserrat SemiBold"/>
              </a:rPr>
              <a:t>Tekstbestanden bevatten alleen tekst, geen opmaakfuncties.</a:t>
            </a:r>
            <a:endParaRPr lang="nl" sz="700" b="0" dirty="0">
              <a:latin typeface="Montserrat SemiBold"/>
            </a:endParaRPr>
          </a:p>
          <a:p>
            <a:r>
              <a:rPr lang="nl" sz="1800" b="0" dirty="0">
                <a:latin typeface="Montserrat SemiBold"/>
              </a:rPr>
              <a:t>Er bestaan een aanzienlijk aantal commando's om gebruikers te helpen bij het bewerken van tekstbestanden.</a:t>
            </a:r>
          </a:p>
          <a:p>
            <a:r>
              <a:rPr lang="nl" sz="1800" b="0" dirty="0">
                <a:latin typeface="Montserrat SemiBold"/>
              </a:rPr>
              <a:t>Er zijn ook functies beschikbaar voor de shell om de uitvoer van tekstbestanden te controleren. In plaats dat de uitvoer wordt weergegeven in de standaardoutput namelijk het scherm, kan de uitvoer worden omgeleid naar een ander bestand of een ander commando. </a:t>
            </a:r>
            <a:br>
              <a:rPr lang="nl" sz="1800" b="0" dirty="0"/>
            </a:br>
            <a:endParaRPr lang="nl" sz="18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616499"/>
            <a:ext cx="8226026" cy="613093"/>
          </a:xfrm>
        </p:spPr>
        <p:txBody>
          <a:bodyPr/>
          <a:lstStyle/>
          <a:p>
            <a:r>
              <a:rPr lang="nl-NL">
                <a:latin typeface="Montserrat ExtraBold"/>
              </a:rPr>
              <a:t>3.14. Werken met tekst.</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107</a:t>
            </a:fld>
            <a:endParaRPr lang="nl-BE"/>
          </a:p>
        </p:txBody>
      </p:sp>
    </p:spTree>
    <p:extLst>
      <p:ext uri="{BB962C8B-B14F-4D97-AF65-F5344CB8AC3E}">
        <p14:creationId xmlns:p14="http://schemas.microsoft.com/office/powerpoint/2010/main" val="20610204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Autofit/>
          </a:bodyPr>
          <a:lstStyle/>
          <a:p>
            <a:r>
              <a:rPr lang="nl" sz="2000" b="0">
                <a:latin typeface="Montserrat SemiBold"/>
              </a:rPr>
              <a:t>Het </a:t>
            </a:r>
            <a:r>
              <a:rPr lang="nl" sz="2000" b="0" err="1">
                <a:solidFill>
                  <a:srgbClr val="FF0000"/>
                </a:solidFill>
                <a:latin typeface="Montserrat SemiBold"/>
              </a:rPr>
              <a:t>cat</a:t>
            </a:r>
            <a:r>
              <a:rPr lang="nl" sz="2000" b="0">
                <a:latin typeface="Montserrat SemiBold"/>
              </a:rPr>
              <a:t> commando kan worden gebruikt om tekstbestanden te maken en weer te geven in de standard output namelijk het scherm.</a:t>
            </a:r>
            <a:endParaRPr lang="nl-NL" sz="2000" b="0">
              <a:latin typeface="Montserrat SemiBold"/>
            </a:endParaRPr>
          </a:p>
          <a:p>
            <a:endParaRPr lang="nl" sz="2000" b="0">
              <a:latin typeface="Montserrat SemiBold"/>
            </a:endParaRPr>
          </a:p>
          <a:p>
            <a:endParaRPr lang="nl" sz="2000" b="0">
              <a:latin typeface="Montserrat SemiBold"/>
            </a:endParaRPr>
          </a:p>
          <a:p>
            <a:pPr marL="0" indent="0">
              <a:buNone/>
            </a:pPr>
            <a:endParaRPr lang="nl" sz="2000" b="0">
              <a:latin typeface="Montserrat SemiBold"/>
            </a:endParaRPr>
          </a:p>
          <a:p>
            <a:r>
              <a:rPr lang="nl" sz="2000" b="0">
                <a:latin typeface="Montserrat SemiBold"/>
              </a:rPr>
              <a:t>Dit commando kan eveneens gebruikt worden om de uitvoer van verschillende tekstbestanden samengevoegd te tonen op het scherm.</a:t>
            </a:r>
            <a:br>
              <a:rPr lang="nl" sz="2000" b="0"/>
            </a:br>
            <a:r>
              <a:rPr lang="nl" sz="2000" b="0">
                <a:latin typeface="Montserrat SemiBold"/>
              </a:rPr>
              <a:t>  </a:t>
            </a:r>
            <a:endParaRPr lang="nl-NL" sz="20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108</a:t>
            </a:fld>
            <a:endParaRPr lang="nl-BE"/>
          </a:p>
        </p:txBody>
      </p:sp>
      <p:pic>
        <p:nvPicPr>
          <p:cNvPr id="8" name="Picture 8" descr="Text&#10;&#10;Description automatically generated">
            <a:extLst>
              <a:ext uri="{FF2B5EF4-FFF2-40B4-BE49-F238E27FC236}">
                <a16:creationId xmlns:a16="http://schemas.microsoft.com/office/drawing/2014/main" id="{DE99EB16-9FA5-41AA-A0A8-B6FDB1A352DB}"/>
              </a:ext>
            </a:extLst>
          </p:cNvPr>
          <p:cNvPicPr>
            <a:picLocks noChangeAspect="1"/>
          </p:cNvPicPr>
          <p:nvPr/>
        </p:nvPicPr>
        <p:blipFill>
          <a:blip r:embed="rId3"/>
          <a:stretch>
            <a:fillRect/>
          </a:stretch>
        </p:blipFill>
        <p:spPr>
          <a:xfrm>
            <a:off x="2092629" y="2627209"/>
            <a:ext cx="4958741" cy="650742"/>
          </a:xfrm>
          <a:prstGeom prst="rect">
            <a:avLst/>
          </a:prstGeom>
        </p:spPr>
      </p:pic>
    </p:spTree>
    <p:extLst>
      <p:ext uri="{BB962C8B-B14F-4D97-AF65-F5344CB8AC3E}">
        <p14:creationId xmlns:p14="http://schemas.microsoft.com/office/powerpoint/2010/main" val="32815469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92500"/>
          </a:bodyPr>
          <a:lstStyle/>
          <a:p>
            <a:r>
              <a:rPr lang="nl" sz="2400" b="0">
                <a:latin typeface="Montserrat SemiBold"/>
              </a:rPr>
              <a:t>Met het </a:t>
            </a:r>
            <a:r>
              <a:rPr lang="nl" sz="2400" b="0" err="1">
                <a:solidFill>
                  <a:srgbClr val="FF0000"/>
                </a:solidFill>
                <a:latin typeface="Montserrat SemiBold"/>
              </a:rPr>
              <a:t>head</a:t>
            </a:r>
            <a:r>
              <a:rPr lang="nl" sz="2400" b="0">
                <a:latin typeface="Montserrat SemiBold"/>
              </a:rPr>
              <a:t> commando kan je de eerste 10 regels van een tekstbestand weer te geven op het scherm.</a:t>
            </a:r>
            <a:endParaRPr lang="nl-NL" sz="2400" b="0">
              <a:latin typeface="Montserrat SemiBold"/>
            </a:endParaRPr>
          </a:p>
          <a:p>
            <a:endParaRPr lang="nl" sz="2400" b="0">
              <a:latin typeface="Montserrat SemiBold"/>
            </a:endParaRPr>
          </a:p>
          <a:p>
            <a:r>
              <a:rPr lang="nl" sz="2400" b="0">
                <a:latin typeface="Montserrat SemiBold"/>
              </a:rPr>
              <a:t>Met het </a:t>
            </a:r>
            <a:r>
              <a:rPr lang="nl" sz="2400" b="0" err="1">
                <a:solidFill>
                  <a:srgbClr val="FF0000"/>
                </a:solidFill>
                <a:latin typeface="Montserrat SemiBold"/>
              </a:rPr>
              <a:t>tail</a:t>
            </a:r>
            <a:r>
              <a:rPr lang="nl" sz="2400" b="0">
                <a:latin typeface="Montserrat SemiBold"/>
              </a:rPr>
              <a:t> commando kan je de laatste 10 regels van een tekstbestand weer te geven op het scherm.</a:t>
            </a:r>
            <a:endParaRPr lang="nl-NL" sz="2400" b="0">
              <a:latin typeface="Montserrat SemiBold"/>
            </a:endParaRPr>
          </a:p>
          <a:p>
            <a:br>
              <a:rPr lang="nl-NL" sz="2400" b="0">
                <a:latin typeface="Montserrat SemiBold"/>
              </a:rPr>
            </a:b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u="sng">
              <a:latin typeface="Montserrat SemiBold"/>
            </a:endParaRPr>
          </a:p>
          <a:p>
            <a:pPr marL="0" indent="0">
              <a:buNone/>
            </a:pPr>
            <a:endParaRPr lang="nl-NL" sz="2400" b="0" u="sng">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109</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536575858"/>
              </p:ext>
            </p:extLst>
          </p:nvPr>
        </p:nvGraphicFramePr>
        <p:xfrm>
          <a:off x="1144654" y="3713100"/>
          <a:ext cx="7264525" cy="712458"/>
        </p:xfrm>
        <a:graphic>
          <a:graphicData uri="http://schemas.openxmlformats.org/drawingml/2006/table">
            <a:tbl>
              <a:tblPr firstRow="1" bandRow="1">
                <a:tableStyleId>{5C22544A-7EE6-4342-B048-85BDC9FD1C3A}</a:tableStyleId>
              </a:tblPr>
              <a:tblGrid>
                <a:gridCol w="867736">
                  <a:extLst>
                    <a:ext uri="{9D8B030D-6E8A-4147-A177-3AD203B41FA5}">
                      <a16:colId xmlns:a16="http://schemas.microsoft.com/office/drawing/2014/main" val="3300279328"/>
                    </a:ext>
                  </a:extLst>
                </a:gridCol>
                <a:gridCol w="6396789">
                  <a:extLst>
                    <a:ext uri="{9D8B030D-6E8A-4147-A177-3AD203B41FA5}">
                      <a16:colId xmlns:a16="http://schemas.microsoft.com/office/drawing/2014/main" val="1456163393"/>
                    </a:ext>
                  </a:extLst>
                </a:gridCol>
              </a:tblGrid>
              <a:tr h="341618">
                <a:tc>
                  <a:txBody>
                    <a:bodyPr/>
                    <a:lstStyle/>
                    <a:p>
                      <a:pPr algn="ctr"/>
                      <a:r>
                        <a:rPr lang="nl-BE" sz="1600"/>
                        <a:t>Optie</a:t>
                      </a:r>
                    </a:p>
                  </a:txBody>
                  <a:tcPr/>
                </a:tc>
                <a:tc>
                  <a:txBody>
                    <a:bodyPr/>
                    <a:lstStyle/>
                    <a:p>
                      <a:pPr algn="ctr"/>
                      <a:r>
                        <a:rPr lang="nl-BE" sz="1600"/>
                        <a:t>Werking</a:t>
                      </a:r>
                    </a:p>
                  </a:txBody>
                  <a:tcPr/>
                </a:tc>
                <a:extLst>
                  <a:ext uri="{0D108BD9-81ED-4DB2-BD59-A6C34878D82A}">
                    <a16:rowId xmlns:a16="http://schemas.microsoft.com/office/drawing/2014/main" val="2314418158"/>
                  </a:ext>
                </a:extLst>
              </a:tr>
              <a:tr h="370840">
                <a:tc>
                  <a:txBody>
                    <a:bodyPr/>
                    <a:lstStyle/>
                    <a:p>
                      <a:r>
                        <a:rPr lang="nl-BE" sz="1600"/>
                        <a:t>-n</a:t>
                      </a:r>
                      <a:endParaRPr lang="nl-NL"/>
                    </a:p>
                  </a:txBody>
                  <a:tcPr/>
                </a:tc>
                <a:tc>
                  <a:txBody>
                    <a:bodyPr/>
                    <a:lstStyle/>
                    <a:p>
                      <a:pPr lvl="0">
                        <a:buNone/>
                      </a:pPr>
                      <a:r>
                        <a:rPr lang="nl" sz="1600" b="0" i="0" u="none" strike="noStrike" noProof="0">
                          <a:latin typeface="Arial"/>
                        </a:rPr>
                        <a:t>Om n regels te tonen. </a:t>
                      </a:r>
                    </a:p>
                  </a:txBody>
                  <a:tcPr/>
                </a:tc>
                <a:extLst>
                  <a:ext uri="{0D108BD9-81ED-4DB2-BD59-A6C34878D82A}">
                    <a16:rowId xmlns:a16="http://schemas.microsoft.com/office/drawing/2014/main" val="373563703"/>
                  </a:ext>
                </a:extLst>
              </a:tr>
            </a:tbl>
          </a:graphicData>
        </a:graphic>
      </p:graphicFrame>
    </p:spTree>
    <p:extLst>
      <p:ext uri="{BB962C8B-B14F-4D97-AF65-F5344CB8AC3E}">
        <p14:creationId xmlns:p14="http://schemas.microsoft.com/office/powerpoint/2010/main" val="376304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5C165C1-3D03-43EA-8355-0804F353DD2E}"/>
              </a:ext>
            </a:extLst>
          </p:cNvPr>
          <p:cNvSpPr>
            <a:spLocks noGrp="1"/>
          </p:cNvSpPr>
          <p:nvPr>
            <p:ph idx="1"/>
          </p:nvPr>
        </p:nvSpPr>
        <p:spPr>
          <a:xfrm>
            <a:off x="795338" y="1499508"/>
            <a:ext cx="8229600" cy="3125892"/>
          </a:xfrm>
        </p:spPr>
        <p:txBody>
          <a:bodyPr vert="horz" lIns="91440" tIns="45720" rIns="91440" bIns="45720" rtlCol="0" anchor="t">
            <a:normAutofit fontScale="55000" lnSpcReduction="20000"/>
          </a:bodyPr>
          <a:lstStyle/>
          <a:p>
            <a:r>
              <a:rPr lang="nl-NL" b="0" dirty="0">
                <a:latin typeface="Montserrat SemiBold"/>
              </a:rPr>
              <a:t>Linux is de </a:t>
            </a:r>
            <a:r>
              <a:rPr lang="nl-NL" b="0" dirty="0" err="1">
                <a:latin typeface="Montserrat SemiBold"/>
              </a:rPr>
              <a:t>kernel</a:t>
            </a:r>
            <a:r>
              <a:rPr lang="nl-NL" b="0" dirty="0">
                <a:latin typeface="Montserrat SemiBold"/>
              </a:rPr>
              <a:t> van een systeem, de centrale controller van alles wat er op de computer gebeurt.</a:t>
            </a:r>
            <a:endParaRPr lang="nl-NL" dirty="0">
              <a:latin typeface="Montserrat SemiBold"/>
            </a:endParaRPr>
          </a:p>
          <a:p>
            <a:pPr marL="0" indent="0">
              <a:buNone/>
            </a:pPr>
            <a:endParaRPr lang="nl-NL" b="0" dirty="0">
              <a:latin typeface="Montserrat SemiBold"/>
            </a:endParaRPr>
          </a:p>
          <a:p>
            <a:r>
              <a:rPr lang="nl-NL" b="0" dirty="0">
                <a:latin typeface="Montserrat SemiBold"/>
              </a:rPr>
              <a:t>Linux is een combinatie van software genaamd GNU / Linux, die het besturingssysteem definieert. (</a:t>
            </a:r>
            <a:r>
              <a:rPr lang="nl-NL" b="0" dirty="0" err="1">
                <a:latin typeface="Montserrat SemiBold"/>
              </a:rPr>
              <a:t>GNU's</a:t>
            </a:r>
            <a:r>
              <a:rPr lang="nl-NL" b="0" dirty="0">
                <a:latin typeface="Montserrat SemiBold"/>
              </a:rPr>
              <a:t> </a:t>
            </a:r>
            <a:r>
              <a:rPr lang="nl-NL" b="0" dirty="0" err="1">
                <a:latin typeface="Montserrat SemiBold"/>
              </a:rPr>
              <a:t>Not</a:t>
            </a:r>
            <a:r>
              <a:rPr lang="nl-NL" b="0" dirty="0">
                <a:latin typeface="Montserrat SemiBold"/>
              </a:rPr>
              <a:t> Unix)</a:t>
            </a:r>
            <a:endParaRPr lang="nl-NL" dirty="0">
              <a:latin typeface="Montserrat SemiBold"/>
            </a:endParaRPr>
          </a:p>
          <a:p>
            <a:pPr lvl="1"/>
            <a:r>
              <a:rPr lang="nl-NL" b="0" dirty="0">
                <a:latin typeface="Montserrat SemiBold"/>
              </a:rPr>
              <a:t>GNU is de gratis open source software die veel commando's aanbiedt die gelijkaardig zijn aan de UNIX-commando's.</a:t>
            </a:r>
            <a:endParaRPr lang="nl-NL" dirty="0">
              <a:latin typeface="Montserrat SemiBold"/>
            </a:endParaRPr>
          </a:p>
          <a:p>
            <a:pPr marL="0" indent="0">
              <a:buNone/>
            </a:pPr>
            <a:endParaRPr lang="nl-NL" b="0" dirty="0">
              <a:latin typeface="Montserrat SemiBold"/>
            </a:endParaRPr>
          </a:p>
          <a:p>
            <a:r>
              <a:rPr lang="nl-NL" b="0" dirty="0">
                <a:latin typeface="Montserrat SemiBold"/>
              </a:rPr>
              <a:t>Het verhaal van Linux begint met UNIX, een besturingssysteem dat in de jaren zeventig door AT&amp;T Bell Labs is ontwikkeld voor grote machines (servers).</a:t>
            </a:r>
            <a:endParaRPr lang="nl-NL" dirty="0">
              <a:latin typeface="Montserrat SemiBold"/>
            </a:endParaRPr>
          </a:p>
          <a:p>
            <a:pPr marL="0" indent="0">
              <a:buNone/>
            </a:pPr>
            <a:endParaRPr lang="nl-NL" b="0" dirty="0">
              <a:latin typeface="Montserrat SemiBold"/>
            </a:endParaRPr>
          </a:p>
          <a:p>
            <a:r>
              <a:rPr lang="nl-NL" b="0" dirty="0">
                <a:latin typeface="Montserrat SemiBold"/>
              </a:rPr>
              <a:t>UNIX is geschreven in de C-taal en low-level</a:t>
            </a:r>
            <a:br>
              <a:rPr lang="nl-NL" b="0" dirty="0">
                <a:latin typeface="Montserrat SemiBold"/>
              </a:rPr>
            </a:br>
            <a:r>
              <a:rPr lang="nl-NL" b="0" dirty="0">
                <a:latin typeface="Montserrat SemiBold"/>
              </a:rPr>
              <a:t>programmeertaal (assembler).</a:t>
            </a:r>
            <a:endParaRPr lang="nl-NL" dirty="0">
              <a:latin typeface="Montserrat SemiBold"/>
            </a:endParaRPr>
          </a:p>
        </p:txBody>
      </p:sp>
      <p:sp>
        <p:nvSpPr>
          <p:cNvPr id="3" name="Titel 2">
            <a:extLst>
              <a:ext uri="{FF2B5EF4-FFF2-40B4-BE49-F238E27FC236}">
                <a16:creationId xmlns:a16="http://schemas.microsoft.com/office/drawing/2014/main" id="{8EA26E68-9833-483D-A133-AA4A1C93E5A6}"/>
              </a:ext>
            </a:extLst>
          </p:cNvPr>
          <p:cNvSpPr>
            <a:spLocks noGrp="1"/>
          </p:cNvSpPr>
          <p:nvPr>
            <p:ph type="ctrTitle"/>
          </p:nvPr>
        </p:nvSpPr>
        <p:spPr/>
        <p:txBody>
          <a:bodyPr/>
          <a:lstStyle/>
          <a:p>
            <a:r>
              <a:rPr lang="nl-NL">
                <a:latin typeface="Montserrat ExtraBold"/>
              </a:rPr>
              <a:t>3.1. Linux introductie.</a:t>
            </a:r>
            <a:endParaRPr lang="nl-NL"/>
          </a:p>
        </p:txBody>
      </p:sp>
      <p:sp>
        <p:nvSpPr>
          <p:cNvPr id="4" name="Tijdelijke aanduiding voor tekst 3">
            <a:extLst>
              <a:ext uri="{FF2B5EF4-FFF2-40B4-BE49-F238E27FC236}">
                <a16:creationId xmlns:a16="http://schemas.microsoft.com/office/drawing/2014/main" id="{A22F3BBC-A267-42A3-9105-9E5BC4B599C7}"/>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1F0F9A2B-7680-4327-84DE-74454208669A}"/>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9F0D0182-7305-4A5D-9536-CCC6599D77C3}"/>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BAA55552-571E-4411-A701-18943624A55D}"/>
              </a:ext>
            </a:extLst>
          </p:cNvPr>
          <p:cNvSpPr>
            <a:spLocks noGrp="1"/>
          </p:cNvSpPr>
          <p:nvPr>
            <p:ph type="sldNum" sz="quarter" idx="15"/>
          </p:nvPr>
        </p:nvSpPr>
        <p:spPr/>
        <p:txBody>
          <a:bodyPr/>
          <a:lstStyle/>
          <a:p>
            <a:fld id="{B0EEF914-8D73-5B41-B290-03D35A232D30}" type="slidenum">
              <a:rPr lang="nl-BE" smtClean="0"/>
              <a:t>11</a:t>
            </a:fld>
            <a:endParaRPr lang="nl-BE"/>
          </a:p>
        </p:txBody>
      </p:sp>
    </p:spTree>
    <p:extLst>
      <p:ext uri="{BB962C8B-B14F-4D97-AF65-F5344CB8AC3E}">
        <p14:creationId xmlns:p14="http://schemas.microsoft.com/office/powerpoint/2010/main" val="12128731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Autofit/>
          </a:bodyPr>
          <a:lstStyle/>
          <a:p>
            <a:r>
              <a:rPr lang="nl" sz="1800" b="0" dirty="0">
                <a:latin typeface="Montserrat SemiBold"/>
              </a:rPr>
              <a:t>De optie -n kan worden gebruikt om aan te geven hoeveel regels moeten worden uitgevoerd.</a:t>
            </a:r>
            <a:br>
              <a:rPr lang="nl" sz="1800" b="0" dirty="0">
                <a:latin typeface="Montserrat SemiBold"/>
              </a:rPr>
            </a:br>
            <a:br>
              <a:rPr lang="nl" sz="1800" b="0" dirty="0">
                <a:latin typeface="Montserrat SemiBold"/>
              </a:rPr>
            </a:br>
            <a:r>
              <a:rPr lang="nl" sz="1800" b="0" dirty="0">
                <a:latin typeface="Montserrat SemiBold"/>
              </a:rPr>
              <a:t>De optie negatieve waarde (d.w.z. -3) betekent show - # regels</a:t>
            </a:r>
            <a:br>
              <a:rPr lang="nl" sz="1800" b="0" dirty="0">
                <a:latin typeface="Montserrat SemiBold"/>
              </a:rPr>
            </a:br>
            <a:br>
              <a:rPr lang="nl" sz="1800" b="0" dirty="0">
                <a:latin typeface="Montserrat SemiBold"/>
              </a:rPr>
            </a:br>
            <a:r>
              <a:rPr lang="nl" sz="1800" b="0" dirty="0">
                <a:latin typeface="Montserrat SemiBold"/>
              </a:rPr>
              <a:t>Met de positieve waarde-optie, als de -n-optie wordt gebruikt met een nummer voorafgegaan door het plusteken, dan herkent het tail-commando dit om de inhoud weer te geven beginnend op de gespecificeerde regel en doorlopend helemaal tot het einde.</a:t>
            </a:r>
            <a:endParaRPr lang="nl-NL" sz="18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110</a:t>
            </a:fld>
            <a:endParaRPr lang="nl-BE"/>
          </a:p>
        </p:txBody>
      </p:sp>
    </p:spTree>
    <p:extLst>
      <p:ext uri="{BB962C8B-B14F-4D97-AF65-F5344CB8AC3E}">
        <p14:creationId xmlns:p14="http://schemas.microsoft.com/office/powerpoint/2010/main" val="2438698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2400" b="0" dirty="0">
                <a:latin typeface="Montserrat SemiBold"/>
              </a:rPr>
              <a:t>Het pipe-teken ( </a:t>
            </a:r>
            <a:r>
              <a:rPr lang="nl" sz="2400" b="0" dirty="0">
                <a:solidFill>
                  <a:srgbClr val="FF0000"/>
                </a:solidFill>
                <a:latin typeface="Montserrat SemiBold"/>
              </a:rPr>
              <a:t>|</a:t>
            </a:r>
            <a:r>
              <a:rPr lang="nl" sz="2400" b="0" dirty="0">
                <a:latin typeface="Montserrat SemiBold"/>
              </a:rPr>
              <a:t> ) kan worden gebruikt om de uitvoer van het ene commando als invoer naar het andere te sturen.  </a:t>
            </a:r>
            <a:endParaRPr lang="en-US" dirty="0"/>
          </a:p>
          <a:p>
            <a:endParaRPr lang="nl" sz="2400" b="0">
              <a:latin typeface="Montserrat SemiBold"/>
            </a:endParaRPr>
          </a:p>
          <a:p>
            <a:br>
              <a:rPr lang="nl-NL" sz="2400" b="0" dirty="0">
                <a:latin typeface="Montserrat SemiBold"/>
              </a:rPr>
            </a:b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u="sng">
              <a:latin typeface="Montserrat SemiBold"/>
            </a:endParaRPr>
          </a:p>
          <a:p>
            <a:pPr marL="0" indent="0">
              <a:buNone/>
            </a:pPr>
            <a:endParaRPr lang="nl-NL" sz="2400" b="0" u="sng">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endParaRPr lang="en-US"/>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111</a:t>
            </a:fld>
            <a:endParaRPr lang="nl-BE"/>
          </a:p>
        </p:txBody>
      </p:sp>
      <p:pic>
        <p:nvPicPr>
          <p:cNvPr id="9" name="Picture 9" descr="A picture containing graphical user interface&#10;&#10;Description automatically generated">
            <a:extLst>
              <a:ext uri="{FF2B5EF4-FFF2-40B4-BE49-F238E27FC236}">
                <a16:creationId xmlns:a16="http://schemas.microsoft.com/office/drawing/2014/main" id="{298011CB-5B9A-4EC8-9737-210E354F3D5D}"/>
              </a:ext>
            </a:extLst>
          </p:cNvPr>
          <p:cNvPicPr>
            <a:picLocks noChangeAspect="1"/>
          </p:cNvPicPr>
          <p:nvPr/>
        </p:nvPicPr>
        <p:blipFill>
          <a:blip r:embed="rId3"/>
          <a:stretch>
            <a:fillRect/>
          </a:stretch>
        </p:blipFill>
        <p:spPr>
          <a:xfrm>
            <a:off x="1658133" y="2895177"/>
            <a:ext cx="5757275" cy="707523"/>
          </a:xfrm>
          <a:prstGeom prst="rect">
            <a:avLst/>
          </a:prstGeom>
        </p:spPr>
      </p:pic>
    </p:spTree>
    <p:extLst>
      <p:ext uri="{BB962C8B-B14F-4D97-AF65-F5344CB8AC3E}">
        <p14:creationId xmlns:p14="http://schemas.microsoft.com/office/powerpoint/2010/main" val="20493007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70000" lnSpcReduction="20000"/>
          </a:bodyPr>
          <a:lstStyle/>
          <a:p>
            <a:r>
              <a:rPr lang="nl" sz="2400" b="0">
                <a:latin typeface="Montserrat SemiBold"/>
              </a:rPr>
              <a:t>Input/Output </a:t>
            </a:r>
            <a:r>
              <a:rPr lang="nl" sz="2400" b="0" err="1">
                <a:latin typeface="Montserrat SemiBold"/>
              </a:rPr>
              <a:t>redirection</a:t>
            </a:r>
            <a:r>
              <a:rPr lang="nl" sz="2400" b="0">
                <a:latin typeface="Montserrat SemiBold"/>
              </a:rPr>
              <a:t> zorgt ervoor dat de uitvoer van een commando kan omgeleid worden naar een ander uitvoerkanaal.</a:t>
            </a:r>
            <a:br>
              <a:rPr lang="nl" sz="2400" b="0">
                <a:latin typeface="Montserrat SemiBold"/>
              </a:rPr>
            </a:br>
            <a:br>
              <a:rPr lang="nl" sz="2400" b="0">
                <a:latin typeface="Montserrat SemiBold"/>
              </a:rPr>
            </a:br>
            <a:r>
              <a:rPr lang="nl" sz="2400" b="0">
                <a:latin typeface="Montserrat SemiBold"/>
              </a:rPr>
              <a:t> De mogelijke uitvoerkanalen zijn:</a:t>
            </a:r>
            <a:endParaRPr lang="nl-NL" sz="2400" b="0">
              <a:latin typeface="Montserrat SemiBold"/>
            </a:endParaRPr>
          </a:p>
          <a:p>
            <a:endParaRPr lang="nl" sz="2400" b="0">
              <a:latin typeface="Montserrat SemiBold"/>
            </a:endParaRPr>
          </a:p>
          <a:p>
            <a:pPr lvl="1"/>
            <a:r>
              <a:rPr lang="nl" sz="2000">
                <a:solidFill>
                  <a:srgbClr val="0070C0"/>
                </a:solidFill>
                <a:latin typeface="Montserrat SemiBold"/>
              </a:rPr>
              <a:t>STDIN</a:t>
            </a:r>
            <a:r>
              <a:rPr lang="nl" sz="2000" b="0">
                <a:latin typeface="Montserrat SemiBold"/>
              </a:rPr>
              <a:t>: Standaardinvoer is informatie die normaal door de gebruiker via het toetsenbord wordt ingevoerd. </a:t>
            </a:r>
            <a:endParaRPr lang="nl-NL" sz="2000" b="0">
              <a:latin typeface="Montserrat SemiBold"/>
            </a:endParaRPr>
          </a:p>
          <a:p>
            <a:pPr lvl="1"/>
            <a:endParaRPr lang="nl" sz="2000" b="0">
              <a:latin typeface="Montserrat SemiBold"/>
            </a:endParaRPr>
          </a:p>
          <a:p>
            <a:pPr lvl="1"/>
            <a:r>
              <a:rPr lang="nl" sz="2000">
                <a:solidFill>
                  <a:srgbClr val="0070C0"/>
                </a:solidFill>
                <a:latin typeface="Montserrat SemiBold"/>
              </a:rPr>
              <a:t>STDOUT</a:t>
            </a:r>
            <a:r>
              <a:rPr lang="nl" sz="2000" b="0">
                <a:latin typeface="Montserrat SemiBold"/>
              </a:rPr>
              <a:t>: standaarduitvoer, of STDOUT, is de normale uitvoer van opdrachten.</a:t>
            </a:r>
            <a:endParaRPr lang="nl-NL" sz="2000" b="0">
              <a:latin typeface="Montserrat SemiBold"/>
            </a:endParaRPr>
          </a:p>
          <a:p>
            <a:pPr lvl="1"/>
            <a:endParaRPr lang="nl" sz="2000" b="0">
              <a:latin typeface="Montserrat SemiBold"/>
            </a:endParaRPr>
          </a:p>
          <a:p>
            <a:pPr lvl="1"/>
            <a:r>
              <a:rPr lang="nl" sz="2000">
                <a:solidFill>
                  <a:srgbClr val="0070C0"/>
                </a:solidFill>
                <a:latin typeface="Montserrat SemiBold"/>
              </a:rPr>
              <a:t>STDERR</a:t>
            </a:r>
            <a:r>
              <a:rPr lang="nl" sz="2000" b="0">
                <a:latin typeface="Montserrat SemiBold"/>
              </a:rPr>
              <a:t>: Standaardfout zijn foutmeldingen die worden gegenereerd door opdrachten. </a:t>
            </a:r>
            <a:endParaRPr lang="nl-NL" sz="2000" b="0">
              <a:latin typeface="Montserrat SemiBold"/>
            </a:endParaRPr>
          </a:p>
          <a:p>
            <a:pPr marL="0" indent="0">
              <a:buNone/>
            </a:pPr>
            <a:endParaRPr lang="nl" sz="2400" b="0">
              <a:latin typeface="Montserrat SemiBold"/>
            </a:endParaRPr>
          </a:p>
          <a:p>
            <a:r>
              <a:rPr lang="nl" sz="2400" b="0" err="1">
                <a:latin typeface="Montserrat SemiBold"/>
              </a:rPr>
              <a:t>Redirection</a:t>
            </a:r>
            <a:r>
              <a:rPr lang="nl" sz="2400" b="0">
                <a:latin typeface="Montserrat SemiBold"/>
              </a:rPr>
              <a:t> voer je uit aan de hand van </a:t>
            </a:r>
            <a:r>
              <a:rPr lang="nl" sz="2400">
                <a:solidFill>
                  <a:srgbClr val="FF0000"/>
                </a:solidFill>
                <a:latin typeface="Montserrat SemiBold"/>
              </a:rPr>
              <a:t>&lt;</a:t>
            </a:r>
            <a:r>
              <a:rPr lang="nl" sz="2400" b="0">
                <a:latin typeface="Montserrat SemiBold"/>
              </a:rPr>
              <a:t> of </a:t>
            </a:r>
            <a:r>
              <a:rPr lang="nl" sz="2400">
                <a:solidFill>
                  <a:srgbClr val="FF0000"/>
                </a:solidFill>
                <a:latin typeface="Montserrat SemiBold"/>
              </a:rPr>
              <a:t>&gt;</a:t>
            </a:r>
            <a:r>
              <a:rPr lang="nl" sz="2400" b="0">
                <a:latin typeface="Montserrat SemiBold"/>
              </a:rPr>
              <a:t>-tekens.</a:t>
            </a: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112</a:t>
            </a:fld>
            <a:endParaRPr lang="nl-BE"/>
          </a:p>
        </p:txBody>
      </p:sp>
    </p:spTree>
    <p:extLst>
      <p:ext uri="{BB962C8B-B14F-4D97-AF65-F5344CB8AC3E}">
        <p14:creationId xmlns:p14="http://schemas.microsoft.com/office/powerpoint/2010/main" val="14450587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47500" lnSpcReduction="20000"/>
          </a:bodyPr>
          <a:lstStyle/>
          <a:p>
            <a:pPr marL="457200" indent="-330200">
              <a:spcBef>
                <a:spcPts val="0"/>
              </a:spcBef>
              <a:buFont typeface="Trebuchet MS,Sans-Serif"/>
              <a:buChar char="●"/>
            </a:pPr>
            <a:r>
              <a:rPr lang="nl" sz="2400" b="0" dirty="0">
                <a:latin typeface="Montserrat SemiBold"/>
              </a:rPr>
              <a:t>De standaarduitvoer van een commando is het scherm: </a:t>
            </a:r>
            <a:endParaRPr lang="en" sz="2400" b="0" dirty="0">
              <a:solidFill>
                <a:srgbClr val="000000"/>
              </a:solidFill>
              <a:latin typeface="Montserrat SemiBold"/>
            </a:endParaRPr>
          </a:p>
          <a:p>
            <a:pPr marL="457200" indent="-330200">
              <a:spcBef>
                <a:spcPts val="0"/>
              </a:spcBef>
              <a:buFont typeface="Trebuchet MS,Sans-Serif"/>
              <a:buChar char="●"/>
            </a:pPr>
            <a:endParaRPr lang="nl" sz="2400" b="0" dirty="0">
              <a:latin typeface="Montserrat SemiBold"/>
            </a:endParaRPr>
          </a:p>
          <a:p>
            <a:pPr marL="457200" indent="-330200">
              <a:spcBef>
                <a:spcPts val="0"/>
              </a:spcBef>
              <a:buFont typeface="Trebuchet MS,Sans-Serif"/>
              <a:buChar char="●"/>
            </a:pPr>
            <a:endParaRPr lang="nl" sz="2400" b="0" dirty="0">
              <a:latin typeface="Montserrat SemiBold"/>
            </a:endParaRPr>
          </a:p>
          <a:p>
            <a:pPr marL="457200" indent="-330200">
              <a:spcBef>
                <a:spcPts val="0"/>
              </a:spcBef>
              <a:buFont typeface="Trebuchet MS,Sans-Serif"/>
              <a:buChar char="●"/>
            </a:pPr>
            <a:endParaRPr lang="nl" sz="2400" b="0" dirty="0">
              <a:latin typeface="Montserrat SemiBold"/>
            </a:endParaRPr>
          </a:p>
          <a:p>
            <a:pPr marL="457200" indent="-330200">
              <a:spcBef>
                <a:spcPts val="0"/>
              </a:spcBef>
              <a:buFont typeface="Trebuchet MS,Sans-Serif"/>
              <a:buChar char="●"/>
            </a:pPr>
            <a:endParaRPr lang="nl" sz="2400" b="0" dirty="0">
              <a:latin typeface="Montserrat SemiBold"/>
            </a:endParaRPr>
          </a:p>
          <a:p>
            <a:pPr marL="457200" indent="-330200">
              <a:spcBef>
                <a:spcPts val="0"/>
              </a:spcBef>
              <a:buFont typeface="Trebuchet MS,Sans-Serif"/>
              <a:buChar char="●"/>
            </a:pPr>
            <a:endParaRPr lang="nl" sz="2400" b="0" dirty="0">
              <a:latin typeface="Montserrat SemiBold"/>
            </a:endParaRPr>
          </a:p>
          <a:p>
            <a:pPr marL="457200" indent="-330200">
              <a:spcBef>
                <a:spcPts val="0"/>
              </a:spcBef>
              <a:buFont typeface="Trebuchet MS,Sans-Serif"/>
              <a:buChar char="●"/>
            </a:pPr>
            <a:endParaRPr lang="nl" sz="2400" b="0" dirty="0">
              <a:latin typeface="Montserrat SemiBold"/>
            </a:endParaRPr>
          </a:p>
          <a:p>
            <a:pPr marL="457200" indent="-330200">
              <a:spcBef>
                <a:spcPts val="0"/>
              </a:spcBef>
              <a:buFont typeface="Trebuchet MS,Sans-Serif"/>
              <a:buChar char="●"/>
            </a:pPr>
            <a:r>
              <a:rPr lang="nl" sz="2400" b="0" dirty="0">
                <a:latin typeface="Montserrat SemiBold"/>
              </a:rPr>
              <a:t>Met het teken </a:t>
            </a:r>
            <a:r>
              <a:rPr lang="nl" sz="2400" dirty="0">
                <a:solidFill>
                  <a:srgbClr val="FF0000"/>
                </a:solidFill>
                <a:latin typeface="Montserrat SemiBold"/>
              </a:rPr>
              <a:t>&gt;</a:t>
            </a:r>
            <a:r>
              <a:rPr lang="nl" sz="2400" b="0" dirty="0">
                <a:latin typeface="Montserrat SemiBold"/>
              </a:rPr>
              <a:t> kan de standaarduitvoer van een commando worden omgeleid:</a:t>
            </a:r>
            <a:endParaRPr lang="en" sz="2400" b="0" dirty="0">
              <a:solidFill>
                <a:srgbClr val="000000"/>
              </a:solidFill>
              <a:latin typeface="Montserrat SemiBold"/>
            </a:endParaRPr>
          </a:p>
          <a:p>
            <a:pPr marL="457200" indent="-330200">
              <a:spcBef>
                <a:spcPts val="0"/>
              </a:spcBef>
              <a:buFont typeface="Trebuchet MS,Sans-Serif"/>
              <a:buChar char="●"/>
            </a:pPr>
            <a:endParaRPr lang="nl" sz="2400" b="0" dirty="0">
              <a:latin typeface="Montserrat SemiBold"/>
            </a:endParaRPr>
          </a:p>
          <a:p>
            <a:pPr marL="457200" indent="-330200">
              <a:spcBef>
                <a:spcPts val="0"/>
              </a:spcBef>
              <a:buFont typeface="Trebuchet MS,Sans-Serif"/>
              <a:buChar char="●"/>
            </a:pPr>
            <a:endParaRPr lang="nl" sz="2400" b="0" dirty="0">
              <a:latin typeface="Montserrat SemiBold"/>
            </a:endParaRPr>
          </a:p>
          <a:p>
            <a:pPr marL="127000" indent="0">
              <a:spcBef>
                <a:spcPts val="0"/>
              </a:spcBef>
              <a:buNone/>
            </a:pPr>
            <a:endParaRPr lang="nl" sz="2400" b="0" dirty="0">
              <a:latin typeface="Montserrat SemiBold"/>
            </a:endParaRPr>
          </a:p>
          <a:p>
            <a:pPr marL="127000" indent="0">
              <a:spcBef>
                <a:spcPts val="0"/>
              </a:spcBef>
              <a:buNone/>
            </a:pPr>
            <a:endParaRPr lang="nl" sz="2400" b="0" dirty="0">
              <a:latin typeface="Montserrat SemiBold"/>
            </a:endParaRPr>
          </a:p>
          <a:p>
            <a:pPr marL="127000" indent="0">
              <a:spcBef>
                <a:spcPts val="0"/>
              </a:spcBef>
              <a:buNone/>
            </a:pPr>
            <a:endParaRPr lang="nl" sz="2400" b="0" dirty="0">
              <a:latin typeface="Montserrat SemiBold"/>
            </a:endParaRPr>
          </a:p>
          <a:p>
            <a:pPr marL="127000" indent="0">
              <a:spcBef>
                <a:spcPts val="0"/>
              </a:spcBef>
              <a:buNone/>
            </a:pPr>
            <a:endParaRPr lang="nl" sz="2400" b="0" dirty="0">
              <a:latin typeface="Montserrat SemiBold"/>
            </a:endParaRPr>
          </a:p>
          <a:p>
            <a:pPr marL="457200" indent="-330200">
              <a:spcBef>
                <a:spcPts val="0"/>
              </a:spcBef>
              <a:buFont typeface="Trebuchet MS,Sans-Serif"/>
              <a:buChar char="●"/>
            </a:pPr>
            <a:r>
              <a:rPr lang="nl" sz="2400" b="0" dirty="0">
                <a:latin typeface="Montserrat SemiBold"/>
              </a:rPr>
              <a:t>Het bestand example.txt bevat de uitvoer van het echo-commando, dat kan worden bekeken met het cat-commando:</a:t>
            </a:r>
            <a:endParaRPr lang="en" sz="2400" b="0" dirty="0">
              <a:solidFill>
                <a:schemeClr val="dk1"/>
              </a:solidFill>
              <a:latin typeface="Montserrat SemiBold"/>
            </a:endParaRPr>
          </a:p>
          <a:p>
            <a:pPr>
              <a:spcBef>
                <a:spcPts val="0"/>
              </a:spcBef>
            </a:pPr>
            <a:endParaRPr lang="en-US" sz="2400" b="0" dirty="0">
              <a:solidFill>
                <a:schemeClr val="bg2"/>
              </a:solidFill>
              <a:latin typeface="Montserrat SemiBold"/>
            </a:endParaRPr>
          </a:p>
          <a:p>
            <a:endParaRPr lang="nl" sz="2400" b="0" dirty="0">
              <a:latin typeface="Montserrat SemiBold"/>
            </a:endParaRPr>
          </a:p>
          <a:p>
            <a:pPr marL="0" indent="0">
              <a:buNone/>
            </a:pPr>
            <a:br>
              <a:rPr lang="nl-NL" sz="2400" b="0" dirty="0">
                <a:latin typeface="Montserrat SemiBold"/>
              </a:rPr>
            </a:b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u="sng" dirty="0">
              <a:latin typeface="Montserrat SemiBold"/>
            </a:endParaRPr>
          </a:p>
          <a:p>
            <a:pPr marL="0" indent="0">
              <a:buNone/>
            </a:pPr>
            <a:endParaRPr lang="nl-NL" sz="2400" b="0" u="sng"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113</a:t>
            </a:fld>
            <a:endParaRPr lang="nl-BE"/>
          </a:p>
        </p:txBody>
      </p:sp>
      <p:pic>
        <p:nvPicPr>
          <p:cNvPr id="8" name="Picture 11">
            <a:extLst>
              <a:ext uri="{FF2B5EF4-FFF2-40B4-BE49-F238E27FC236}">
                <a16:creationId xmlns:a16="http://schemas.microsoft.com/office/drawing/2014/main" id="{836D493C-7A27-D782-D452-78CF0FF83991}"/>
              </a:ext>
            </a:extLst>
          </p:cNvPr>
          <p:cNvPicPr>
            <a:picLocks noChangeAspect="1"/>
          </p:cNvPicPr>
          <p:nvPr/>
        </p:nvPicPr>
        <p:blipFill>
          <a:blip r:embed="rId3"/>
          <a:stretch>
            <a:fillRect/>
          </a:stretch>
        </p:blipFill>
        <p:spPr>
          <a:xfrm>
            <a:off x="2366142" y="2929819"/>
            <a:ext cx="4405149" cy="203520"/>
          </a:xfrm>
          <a:prstGeom prst="rect">
            <a:avLst/>
          </a:prstGeom>
          <a:ln>
            <a:solidFill>
              <a:schemeClr val="bg2"/>
            </a:solidFill>
          </a:ln>
        </p:spPr>
      </p:pic>
      <p:pic>
        <p:nvPicPr>
          <p:cNvPr id="12" name="Picture 12">
            <a:extLst>
              <a:ext uri="{FF2B5EF4-FFF2-40B4-BE49-F238E27FC236}">
                <a16:creationId xmlns:a16="http://schemas.microsoft.com/office/drawing/2014/main" id="{82E23D52-9256-D24F-FCC4-E0EA0497AA70}"/>
              </a:ext>
            </a:extLst>
          </p:cNvPr>
          <p:cNvPicPr>
            <a:picLocks noChangeAspect="1"/>
          </p:cNvPicPr>
          <p:nvPr/>
        </p:nvPicPr>
        <p:blipFill>
          <a:blip r:embed="rId4"/>
          <a:stretch>
            <a:fillRect/>
          </a:stretch>
        </p:blipFill>
        <p:spPr>
          <a:xfrm>
            <a:off x="2858813" y="1831434"/>
            <a:ext cx="3419803" cy="436166"/>
          </a:xfrm>
          <a:prstGeom prst="rect">
            <a:avLst/>
          </a:prstGeom>
          <a:ln>
            <a:solidFill>
              <a:schemeClr val="bg2"/>
            </a:solidFill>
          </a:ln>
        </p:spPr>
      </p:pic>
      <p:pic>
        <p:nvPicPr>
          <p:cNvPr id="13" name="Picture 13">
            <a:extLst>
              <a:ext uri="{FF2B5EF4-FFF2-40B4-BE49-F238E27FC236}">
                <a16:creationId xmlns:a16="http://schemas.microsoft.com/office/drawing/2014/main" id="{82967F1A-6090-2A89-4D87-427A6EC0E8B9}"/>
              </a:ext>
            </a:extLst>
          </p:cNvPr>
          <p:cNvPicPr>
            <a:picLocks noChangeAspect="1"/>
          </p:cNvPicPr>
          <p:nvPr/>
        </p:nvPicPr>
        <p:blipFill>
          <a:blip r:embed="rId5"/>
          <a:stretch>
            <a:fillRect/>
          </a:stretch>
        </p:blipFill>
        <p:spPr>
          <a:xfrm>
            <a:off x="2845676" y="3987183"/>
            <a:ext cx="3446079" cy="420772"/>
          </a:xfrm>
          <a:prstGeom prst="rect">
            <a:avLst/>
          </a:prstGeom>
          <a:ln>
            <a:solidFill>
              <a:schemeClr val="bg2"/>
            </a:solidFill>
          </a:ln>
        </p:spPr>
      </p:pic>
    </p:spTree>
    <p:extLst>
      <p:ext uri="{BB962C8B-B14F-4D97-AF65-F5344CB8AC3E}">
        <p14:creationId xmlns:p14="http://schemas.microsoft.com/office/powerpoint/2010/main" val="6010291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2400" b="0">
                <a:latin typeface="Montserrat SemiBold"/>
              </a:rPr>
              <a:t>Met </a:t>
            </a:r>
            <a:r>
              <a:rPr lang="nl" sz="2400">
                <a:solidFill>
                  <a:srgbClr val="FF0000"/>
                </a:solidFill>
                <a:latin typeface="Montserrat SemiBold"/>
              </a:rPr>
              <a:t>&gt;&gt;</a:t>
            </a:r>
            <a:r>
              <a:rPr lang="nl" sz="2400" b="0">
                <a:latin typeface="Montserrat SemiBold"/>
              </a:rPr>
              <a:t> kan je tekst aan een bestand toegevoegen in plaats van te overschrijven. </a:t>
            </a:r>
            <a:endParaRPr lang="nl-NL" sz="2400" b="0">
              <a:latin typeface="Montserrat SemiBold"/>
            </a:endParaRPr>
          </a:p>
          <a:p>
            <a:endParaRPr lang="nl" sz="2400" b="0">
              <a:latin typeface="Montserrat SemiBold"/>
            </a:endParaRPr>
          </a:p>
          <a:p>
            <a:br>
              <a:rPr lang="nl-NL" sz="2400" b="0">
                <a:latin typeface="Montserrat SemiBold"/>
              </a:rPr>
            </a:b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u="sng">
              <a:latin typeface="Montserrat SemiBold"/>
            </a:endParaRPr>
          </a:p>
          <a:p>
            <a:pPr marL="0" indent="0">
              <a:buNone/>
            </a:pPr>
            <a:endParaRPr lang="nl-NL" sz="2400" b="0" u="sng">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endParaRPr lang="en-US"/>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114</a:t>
            </a:fld>
            <a:endParaRPr lang="nl-BE"/>
          </a:p>
        </p:txBody>
      </p:sp>
      <p:pic>
        <p:nvPicPr>
          <p:cNvPr id="9" name="Picture 9" descr="Text&#10;&#10;Description automatically generated">
            <a:extLst>
              <a:ext uri="{FF2B5EF4-FFF2-40B4-BE49-F238E27FC236}">
                <a16:creationId xmlns:a16="http://schemas.microsoft.com/office/drawing/2014/main" id="{AEC26F8F-BD36-4193-88EF-5AC03F2F2435}"/>
              </a:ext>
            </a:extLst>
          </p:cNvPr>
          <p:cNvPicPr>
            <a:picLocks noChangeAspect="1"/>
          </p:cNvPicPr>
          <p:nvPr/>
        </p:nvPicPr>
        <p:blipFill>
          <a:blip r:embed="rId3"/>
          <a:stretch>
            <a:fillRect/>
          </a:stretch>
        </p:blipFill>
        <p:spPr>
          <a:xfrm>
            <a:off x="1442842" y="2781473"/>
            <a:ext cx="6258316" cy="1694504"/>
          </a:xfrm>
          <a:prstGeom prst="rect">
            <a:avLst/>
          </a:prstGeom>
        </p:spPr>
      </p:pic>
    </p:spTree>
    <p:extLst>
      <p:ext uri="{BB962C8B-B14F-4D97-AF65-F5344CB8AC3E}">
        <p14:creationId xmlns:p14="http://schemas.microsoft.com/office/powerpoint/2010/main" val="26386889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1400" b="0" dirty="0">
                <a:latin typeface="Montserrat SemiBold"/>
              </a:rPr>
              <a:t>STDERR kan op dezelfde manier worden omgeleid als STDOUT.</a:t>
            </a:r>
          </a:p>
          <a:p>
            <a:endParaRPr lang="nl" sz="1400" b="0" dirty="0">
              <a:latin typeface="Montserrat SemiBold"/>
            </a:endParaRPr>
          </a:p>
          <a:p>
            <a:r>
              <a:rPr lang="nl" sz="1400" b="0" dirty="0">
                <a:latin typeface="Montserrat SemiBold"/>
              </a:rPr>
              <a:t>Door het &gt;-teken te gebruiken om, wordt standaard het stdout uitvoerkanaal met referentie 1 aangenomen.</a:t>
            </a:r>
          </a:p>
          <a:p>
            <a:endParaRPr lang="nl" sz="1400" b="0" dirty="0">
              <a:latin typeface="Montserrat SemiBold"/>
            </a:endParaRPr>
          </a:p>
          <a:p>
            <a:r>
              <a:rPr lang="nl" sz="1400" b="0" dirty="0">
                <a:latin typeface="Montserrat SemiBold"/>
              </a:rPr>
              <a:t>Om STDERR om te leiden moet je de referentie </a:t>
            </a:r>
            <a:r>
              <a:rPr lang="nl" sz="1400" dirty="0">
                <a:solidFill>
                  <a:srgbClr val="FF0000"/>
                </a:solidFill>
                <a:latin typeface="Montserrat SemiBold"/>
              </a:rPr>
              <a:t>2</a:t>
            </a:r>
            <a:r>
              <a:rPr lang="nl" sz="1400" b="0" dirty="0">
                <a:latin typeface="Montserrat SemiBold"/>
              </a:rPr>
              <a:t> gebruiken  het &gt; teken. </a:t>
            </a:r>
            <a:endParaRPr lang="nl-NL" sz="1400" b="0" dirty="0">
              <a:latin typeface="Montserrat SemiBold"/>
            </a:endParaRPr>
          </a:p>
          <a:p>
            <a:endParaRPr lang="nl" sz="1400" b="0" dirty="0">
              <a:latin typeface="Montserrat SemiBold"/>
            </a:endParaRPr>
          </a:p>
          <a:p>
            <a:r>
              <a:rPr lang="nl" sz="1400" b="0" dirty="0">
                <a:latin typeface="Montserrat SemiBold"/>
              </a:rPr>
              <a:t>In het voorbeeld geeft de 2&gt; aan dat alle foutmeldingen naar het bestand error.txt moeten worden gestuurd:</a:t>
            </a:r>
            <a:endParaRPr lang="nl-NL" sz="20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115</a:t>
            </a:fld>
            <a:endParaRPr lang="nl-BE"/>
          </a:p>
        </p:txBody>
      </p:sp>
      <p:pic>
        <p:nvPicPr>
          <p:cNvPr id="9" name="Picture 9" descr="Text&#10;&#10;Description automatically generated">
            <a:extLst>
              <a:ext uri="{FF2B5EF4-FFF2-40B4-BE49-F238E27FC236}">
                <a16:creationId xmlns:a16="http://schemas.microsoft.com/office/drawing/2014/main" id="{D6B06509-C9EB-4B2E-94C1-5A637DFFE6BB}"/>
              </a:ext>
            </a:extLst>
          </p:cNvPr>
          <p:cNvPicPr>
            <a:picLocks noChangeAspect="1"/>
          </p:cNvPicPr>
          <p:nvPr/>
        </p:nvPicPr>
        <p:blipFill>
          <a:blip r:embed="rId3"/>
          <a:stretch>
            <a:fillRect/>
          </a:stretch>
        </p:blipFill>
        <p:spPr>
          <a:xfrm>
            <a:off x="3787438" y="3729455"/>
            <a:ext cx="3886200" cy="966430"/>
          </a:xfrm>
          <a:prstGeom prst="rect">
            <a:avLst/>
          </a:prstGeom>
        </p:spPr>
      </p:pic>
    </p:spTree>
    <p:extLst>
      <p:ext uri="{BB962C8B-B14F-4D97-AF65-F5344CB8AC3E}">
        <p14:creationId xmlns:p14="http://schemas.microsoft.com/office/powerpoint/2010/main" val="30781670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85000" lnSpcReduction="20000"/>
          </a:bodyPr>
          <a:lstStyle/>
          <a:p>
            <a:r>
              <a:rPr lang="nl" sz="1600" b="0" dirty="0">
                <a:latin typeface="Montserrat SemiBold"/>
              </a:rPr>
              <a:t>Zowel STDOUT als STDERR kunnen naar een bestand worden gestuurd door het &amp;-teken en het &gt;-teken te gebruiken. De </a:t>
            </a:r>
            <a:r>
              <a:rPr lang="nl" sz="1600" dirty="0">
                <a:solidFill>
                  <a:srgbClr val="FF0000"/>
                </a:solidFill>
                <a:latin typeface="Montserrat SemiBold"/>
              </a:rPr>
              <a:t>&amp;&gt; </a:t>
            </a:r>
            <a:r>
              <a:rPr lang="nl" sz="1600" b="0" dirty="0">
                <a:latin typeface="Montserrat SemiBold"/>
              </a:rPr>
              <a:t>-tekenset zowel 1&gt; als 2&gt;:</a:t>
            </a:r>
          </a:p>
          <a:p>
            <a:endParaRPr lang="nl" sz="1600" b="0" dirty="0">
              <a:latin typeface="Montserrat SemiBold"/>
            </a:endParaRPr>
          </a:p>
          <a:p>
            <a:endParaRPr lang="nl" sz="1600" b="0" dirty="0">
              <a:latin typeface="Montserrat SemiBold"/>
            </a:endParaRPr>
          </a:p>
          <a:p>
            <a:endParaRPr lang="nl" sz="1600" b="0" dirty="0">
              <a:latin typeface="Montserrat SemiBold"/>
            </a:endParaRPr>
          </a:p>
          <a:p>
            <a:endParaRPr lang="nl" sz="1600" b="0" dirty="0">
              <a:latin typeface="Montserrat SemiBold"/>
            </a:endParaRPr>
          </a:p>
          <a:p>
            <a:endParaRPr lang="nl" sz="1600" b="0" dirty="0">
              <a:latin typeface="Montserrat SemiBold"/>
            </a:endParaRPr>
          </a:p>
          <a:p>
            <a:endParaRPr lang="nl" sz="1600" b="0" dirty="0">
              <a:latin typeface="Montserrat SemiBold"/>
            </a:endParaRPr>
          </a:p>
          <a:p>
            <a:endParaRPr lang="nl" sz="1600" b="0" dirty="0">
              <a:latin typeface="Montserrat SemiBold"/>
            </a:endParaRPr>
          </a:p>
          <a:p>
            <a:endParaRPr lang="nl" sz="1600" b="0" dirty="0">
              <a:latin typeface="Montserrat SemiBold"/>
            </a:endParaRPr>
          </a:p>
          <a:p>
            <a:r>
              <a:rPr lang="nl" sz="1600" b="0" dirty="0">
                <a:latin typeface="Montserrat SemiBold"/>
              </a:rPr>
              <a:t>Als je niet wilt dat STDERR en STDOUT beide naar hetzelfde bestand gaan, kunnen ze naar verschillende bestanden worden omgeleid door zowel&gt; als 2&gt; te gebruiken.</a:t>
            </a:r>
          </a:p>
          <a:p>
            <a:pPr marL="0" indent="0">
              <a:buNone/>
            </a:pPr>
            <a:br>
              <a:rPr lang="nl-NL" sz="2400" b="0" dirty="0">
                <a:latin typeface="Montserrat SemiBold"/>
              </a:rPr>
            </a:b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u="sng" dirty="0">
              <a:latin typeface="Montserrat SemiBold"/>
            </a:endParaRPr>
          </a:p>
          <a:p>
            <a:pPr marL="0" indent="0">
              <a:buNone/>
            </a:pPr>
            <a:endParaRPr lang="nl-NL" sz="2400" b="0" u="sng"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116</a:t>
            </a:fld>
            <a:endParaRPr lang="nl-BE"/>
          </a:p>
        </p:txBody>
      </p:sp>
      <p:pic>
        <p:nvPicPr>
          <p:cNvPr id="8" name="Picture 9" descr="Text&#10;&#10;Description automatically generated">
            <a:extLst>
              <a:ext uri="{FF2B5EF4-FFF2-40B4-BE49-F238E27FC236}">
                <a16:creationId xmlns:a16="http://schemas.microsoft.com/office/drawing/2014/main" id="{F6186807-0C74-4A89-99A5-CF612C4A989E}"/>
              </a:ext>
            </a:extLst>
          </p:cNvPr>
          <p:cNvPicPr>
            <a:picLocks noChangeAspect="1"/>
          </p:cNvPicPr>
          <p:nvPr/>
        </p:nvPicPr>
        <p:blipFill>
          <a:blip r:embed="rId3"/>
          <a:stretch>
            <a:fillRect/>
          </a:stretch>
        </p:blipFill>
        <p:spPr>
          <a:xfrm>
            <a:off x="3200399" y="2093527"/>
            <a:ext cx="2743200" cy="1189418"/>
          </a:xfrm>
          <a:prstGeom prst="rect">
            <a:avLst/>
          </a:prstGeom>
        </p:spPr>
      </p:pic>
      <p:pic>
        <p:nvPicPr>
          <p:cNvPr id="10" name="Picture 10">
            <a:extLst>
              <a:ext uri="{FF2B5EF4-FFF2-40B4-BE49-F238E27FC236}">
                <a16:creationId xmlns:a16="http://schemas.microsoft.com/office/drawing/2014/main" id="{114CA85F-CCF9-4271-AE4E-C5E312B2B9D7}"/>
              </a:ext>
            </a:extLst>
          </p:cNvPr>
          <p:cNvPicPr>
            <a:picLocks noChangeAspect="1"/>
          </p:cNvPicPr>
          <p:nvPr/>
        </p:nvPicPr>
        <p:blipFill>
          <a:blip r:embed="rId4"/>
          <a:stretch>
            <a:fillRect/>
          </a:stretch>
        </p:blipFill>
        <p:spPr>
          <a:xfrm>
            <a:off x="2613242" y="4211844"/>
            <a:ext cx="3917515" cy="189897"/>
          </a:xfrm>
          <a:prstGeom prst="rect">
            <a:avLst/>
          </a:prstGeom>
        </p:spPr>
      </p:pic>
    </p:spTree>
    <p:extLst>
      <p:ext uri="{BB962C8B-B14F-4D97-AF65-F5344CB8AC3E}">
        <p14:creationId xmlns:p14="http://schemas.microsoft.com/office/powerpoint/2010/main" val="18913690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1600" b="0" dirty="0">
                <a:latin typeface="Montserrat SemiBold"/>
              </a:rPr>
              <a:t>Aan de hand van het &lt;-teken kan je afwijken van de STDIN namelijk het klavier. Je kan de invoer van een commando halen uit een bestand.</a:t>
            </a:r>
            <a:endParaRPr lang="nl-NL" sz="2400" b="0" u="sng" dirty="0">
              <a:latin typeface="Montserrat SemiBold"/>
            </a:endParaRPr>
          </a:p>
          <a:p>
            <a:pPr marL="0" indent="0">
              <a:buNone/>
            </a:pPr>
            <a:endParaRPr lang="nl-NL" sz="2400" b="0" u="sng"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117</a:t>
            </a:fld>
            <a:endParaRPr lang="nl-BE"/>
          </a:p>
        </p:txBody>
      </p:sp>
      <p:pic>
        <p:nvPicPr>
          <p:cNvPr id="9" name="Picture 10" descr="Text&#10;&#10;Description automatically generated">
            <a:extLst>
              <a:ext uri="{FF2B5EF4-FFF2-40B4-BE49-F238E27FC236}">
                <a16:creationId xmlns:a16="http://schemas.microsoft.com/office/drawing/2014/main" id="{FC7FC573-27EE-4DC9-B3FE-F4B19EBCC240}"/>
              </a:ext>
            </a:extLst>
          </p:cNvPr>
          <p:cNvPicPr>
            <a:picLocks noChangeAspect="1"/>
          </p:cNvPicPr>
          <p:nvPr/>
        </p:nvPicPr>
        <p:blipFill>
          <a:blip r:embed="rId3"/>
          <a:stretch>
            <a:fillRect/>
          </a:stretch>
        </p:blipFill>
        <p:spPr>
          <a:xfrm>
            <a:off x="2487982" y="2245992"/>
            <a:ext cx="4418556" cy="1504851"/>
          </a:xfrm>
          <a:prstGeom prst="rect">
            <a:avLst/>
          </a:prstGeom>
        </p:spPr>
      </p:pic>
    </p:spTree>
    <p:extLst>
      <p:ext uri="{BB962C8B-B14F-4D97-AF65-F5344CB8AC3E}">
        <p14:creationId xmlns:p14="http://schemas.microsoft.com/office/powerpoint/2010/main" val="1480480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530823"/>
            <a:ext cx="8229600" cy="3124999"/>
          </a:xfrm>
        </p:spPr>
        <p:txBody>
          <a:bodyPr vert="horz" lIns="91440" tIns="45720" rIns="91440" bIns="45720" rtlCol="0" anchor="t">
            <a:normAutofit/>
          </a:bodyPr>
          <a:lstStyle/>
          <a:p>
            <a:r>
              <a:rPr lang="nl" sz="1600" b="0" dirty="0">
                <a:latin typeface="Montserrat SemiBold"/>
              </a:rPr>
              <a:t>Met het </a:t>
            </a:r>
            <a:r>
              <a:rPr lang="nl" sz="1600" dirty="0">
                <a:solidFill>
                  <a:srgbClr val="FF0000"/>
                </a:solidFill>
                <a:latin typeface="Montserrat SemiBold"/>
              </a:rPr>
              <a:t>sort</a:t>
            </a:r>
            <a:r>
              <a:rPr lang="nl" sz="1600" b="0" dirty="0">
                <a:latin typeface="Montserrat SemiBold"/>
              </a:rPr>
              <a:t> commando kan de inhoud van een bestand gesorteerd worden.</a:t>
            </a:r>
            <a:br>
              <a:rPr lang="nl-NL" sz="2400" b="0" dirty="0">
                <a:latin typeface="Montserrat SemiBold"/>
              </a:rPr>
            </a:b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u="sng" dirty="0">
              <a:latin typeface="Montserrat SemiBold"/>
            </a:endParaRPr>
          </a:p>
          <a:p>
            <a:pPr marL="0" indent="0">
              <a:buNone/>
            </a:pPr>
            <a:endParaRPr lang="nl-NL" sz="2400" b="0" u="sng"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118</a:t>
            </a:fld>
            <a:endParaRPr lang="nl-BE"/>
          </a:p>
        </p:txBody>
      </p:sp>
      <p:pic>
        <p:nvPicPr>
          <p:cNvPr id="9" name="Picture 9" descr="Text&#10;&#10;Description automatically generated">
            <a:extLst>
              <a:ext uri="{FF2B5EF4-FFF2-40B4-BE49-F238E27FC236}">
                <a16:creationId xmlns:a16="http://schemas.microsoft.com/office/drawing/2014/main" id="{618C6D0B-CB90-457C-C01C-D4F4CD2D2CE5}"/>
              </a:ext>
            </a:extLst>
          </p:cNvPr>
          <p:cNvPicPr>
            <a:picLocks noChangeAspect="1"/>
          </p:cNvPicPr>
          <p:nvPr/>
        </p:nvPicPr>
        <p:blipFill>
          <a:blip r:embed="rId3"/>
          <a:stretch>
            <a:fillRect/>
          </a:stretch>
        </p:blipFill>
        <p:spPr>
          <a:xfrm>
            <a:off x="3095296" y="2071012"/>
            <a:ext cx="3623441" cy="2348113"/>
          </a:xfrm>
          <a:prstGeom prst="rect">
            <a:avLst/>
          </a:prstGeom>
        </p:spPr>
      </p:pic>
    </p:spTree>
    <p:extLst>
      <p:ext uri="{BB962C8B-B14F-4D97-AF65-F5344CB8AC3E}">
        <p14:creationId xmlns:p14="http://schemas.microsoft.com/office/powerpoint/2010/main" val="31121271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1800" b="0">
                <a:latin typeface="Montserrat SemiBold"/>
              </a:rPr>
              <a:t>Velden in een tekstbestand worden bepaald door een veldscheidingsteken op elke regel. Standaard is dat een spatie.</a:t>
            </a:r>
            <a:br>
              <a:rPr lang="nl" sz="1800" b="0">
                <a:latin typeface="Montserrat SemiBold"/>
              </a:rPr>
            </a:br>
            <a:r>
              <a:rPr lang="nl" sz="1800" b="0">
                <a:latin typeface="Montserrat SemiBold"/>
              </a:rPr>
              <a:t> </a:t>
            </a:r>
            <a:br>
              <a:rPr lang="nl" sz="1800" b="0">
                <a:latin typeface="Montserrat SemiBold"/>
              </a:rPr>
            </a:br>
            <a:r>
              <a:rPr lang="nl" sz="1800" b="0">
                <a:latin typeface="Montserrat SemiBold"/>
              </a:rPr>
              <a:t> Veelgebruikte opties</a:t>
            </a:r>
            <a:r>
              <a:rPr lang="nl" sz="2400" b="0">
                <a:latin typeface="Montserrat SemiBold"/>
              </a:rPr>
              <a:t>:</a:t>
            </a:r>
            <a:br>
              <a:rPr lang="nl" sz="2400" b="0">
                <a:latin typeface="Montserrat SemiBold"/>
              </a:rPr>
            </a:br>
            <a:endParaRPr lang="nl" sz="2400" b="0">
              <a:latin typeface="Montserrat SemiBold"/>
            </a:endParaRPr>
          </a:p>
          <a:p>
            <a:pPr marL="0" indent="0">
              <a:buNone/>
            </a:pPr>
            <a:endParaRPr lang="nl-NL" sz="2400" b="0">
              <a:latin typeface="Montserrat SemiBold"/>
            </a:endParaRPr>
          </a:p>
          <a:p>
            <a:pPr marL="0" indent="0">
              <a:buNone/>
            </a:pPr>
            <a:endParaRPr lang="nl-NL" sz="2400" b="0" u="sng">
              <a:latin typeface="Montserrat SemiBold"/>
            </a:endParaRPr>
          </a:p>
          <a:p>
            <a:pPr marL="0" indent="0">
              <a:buNone/>
            </a:pPr>
            <a:endParaRPr lang="nl-NL" sz="2400" b="0" u="sng">
              <a:latin typeface="Montserrat SemiBold"/>
            </a:endParaRPr>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119</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1623695046"/>
              </p:ext>
            </p:extLst>
          </p:nvPr>
        </p:nvGraphicFramePr>
        <p:xfrm>
          <a:off x="1262993" y="2982528"/>
          <a:ext cx="7720012" cy="1447799"/>
        </p:xfrm>
        <a:graphic>
          <a:graphicData uri="http://schemas.openxmlformats.org/drawingml/2006/table">
            <a:tbl>
              <a:tblPr firstRow="1" bandRow="1">
                <a:tableStyleId>{5C22544A-7EE6-4342-B048-85BDC9FD1C3A}</a:tableStyleId>
              </a:tblPr>
              <a:tblGrid>
                <a:gridCol w="922144">
                  <a:extLst>
                    <a:ext uri="{9D8B030D-6E8A-4147-A177-3AD203B41FA5}">
                      <a16:colId xmlns:a16="http://schemas.microsoft.com/office/drawing/2014/main" val="3300279328"/>
                    </a:ext>
                  </a:extLst>
                </a:gridCol>
                <a:gridCol w="6797868">
                  <a:extLst>
                    <a:ext uri="{9D8B030D-6E8A-4147-A177-3AD203B41FA5}">
                      <a16:colId xmlns:a16="http://schemas.microsoft.com/office/drawing/2014/main" val="1456163393"/>
                    </a:ext>
                  </a:extLst>
                </a:gridCol>
              </a:tblGrid>
              <a:tr h="0">
                <a:tc>
                  <a:txBody>
                    <a:bodyPr/>
                    <a:lstStyle/>
                    <a:p>
                      <a:pPr algn="ctr"/>
                      <a:r>
                        <a:rPr lang="nl-BE" sz="1600"/>
                        <a:t>Optie</a:t>
                      </a:r>
                    </a:p>
                  </a:txBody>
                  <a:tcPr/>
                </a:tc>
                <a:tc>
                  <a:txBody>
                    <a:bodyPr/>
                    <a:lstStyle/>
                    <a:p>
                      <a:pPr algn="ctr"/>
                      <a:r>
                        <a:rPr lang="nl-BE" sz="1600"/>
                        <a:t>Werking</a:t>
                      </a:r>
                    </a:p>
                  </a:txBody>
                  <a:tcPr/>
                </a:tc>
                <a:extLst>
                  <a:ext uri="{0D108BD9-81ED-4DB2-BD59-A6C34878D82A}">
                    <a16:rowId xmlns:a16="http://schemas.microsoft.com/office/drawing/2014/main" val="2314418158"/>
                  </a:ext>
                </a:extLst>
              </a:tr>
              <a:tr h="370840">
                <a:tc>
                  <a:txBody>
                    <a:bodyPr/>
                    <a:lstStyle/>
                    <a:p>
                      <a:r>
                        <a:rPr lang="nl-BE" sz="1600"/>
                        <a:t>-t</a:t>
                      </a:r>
                      <a:endParaRPr lang="nl-NL"/>
                    </a:p>
                  </a:txBody>
                  <a:tcPr/>
                </a:tc>
                <a:tc>
                  <a:txBody>
                    <a:bodyPr/>
                    <a:lstStyle/>
                    <a:p>
                      <a:r>
                        <a:rPr lang="nl-BE" sz="1600"/>
                        <a:t>Om af te wijken van het standaard veldscheidingsteken </a:t>
                      </a:r>
                    </a:p>
                  </a:txBody>
                  <a:tcPr/>
                </a:tc>
                <a:extLst>
                  <a:ext uri="{0D108BD9-81ED-4DB2-BD59-A6C34878D82A}">
                    <a16:rowId xmlns:a16="http://schemas.microsoft.com/office/drawing/2014/main" val="373563703"/>
                  </a:ext>
                </a:extLst>
              </a:tr>
              <a:tr h="370840">
                <a:tc>
                  <a:txBody>
                    <a:bodyPr/>
                    <a:lstStyle/>
                    <a:p>
                      <a:r>
                        <a:rPr lang="nl-BE" sz="1600"/>
                        <a:t>-k</a:t>
                      </a:r>
                    </a:p>
                  </a:txBody>
                  <a:tcPr/>
                </a:tc>
                <a:tc>
                  <a:txBody>
                    <a:bodyPr/>
                    <a:lstStyle/>
                    <a:p>
                      <a:r>
                        <a:rPr lang="nl-BE" sz="1600"/>
                        <a:t>Om aan te geven op welk veld er moet gesorteerd worden</a:t>
                      </a:r>
                    </a:p>
                  </a:txBody>
                  <a:tcPr/>
                </a:tc>
                <a:extLst>
                  <a:ext uri="{0D108BD9-81ED-4DB2-BD59-A6C34878D82A}">
                    <a16:rowId xmlns:a16="http://schemas.microsoft.com/office/drawing/2014/main" val="53908607"/>
                  </a:ext>
                </a:extLst>
              </a:tr>
              <a:tr h="370839">
                <a:tc>
                  <a:txBody>
                    <a:bodyPr/>
                    <a:lstStyle/>
                    <a:p>
                      <a:pPr lvl="0">
                        <a:buNone/>
                      </a:pPr>
                      <a:r>
                        <a:rPr lang="nl-BE" sz="1600"/>
                        <a:t>-n</a:t>
                      </a:r>
                    </a:p>
                  </a:txBody>
                  <a:tcPr/>
                </a:tc>
                <a:tc>
                  <a:txBody>
                    <a:bodyPr/>
                    <a:lstStyle/>
                    <a:p>
                      <a:pPr lvl="0">
                        <a:buNone/>
                      </a:pPr>
                      <a:r>
                        <a:rPr lang="nl-BE" sz="1600"/>
                        <a:t>Om een numerieke sortering uit te voeren</a:t>
                      </a:r>
                    </a:p>
                  </a:txBody>
                  <a:tcPr/>
                </a:tc>
                <a:extLst>
                  <a:ext uri="{0D108BD9-81ED-4DB2-BD59-A6C34878D82A}">
                    <a16:rowId xmlns:a16="http://schemas.microsoft.com/office/drawing/2014/main" val="4232233028"/>
                  </a:ext>
                </a:extLst>
              </a:tr>
            </a:tbl>
          </a:graphicData>
        </a:graphic>
      </p:graphicFrame>
      <p:pic>
        <p:nvPicPr>
          <p:cNvPr id="9" name="Picture 9">
            <a:extLst>
              <a:ext uri="{FF2B5EF4-FFF2-40B4-BE49-F238E27FC236}">
                <a16:creationId xmlns:a16="http://schemas.microsoft.com/office/drawing/2014/main" id="{90EC0F55-F362-4397-9D20-36B9DEAA7134}"/>
              </a:ext>
            </a:extLst>
          </p:cNvPr>
          <p:cNvPicPr>
            <a:picLocks noChangeAspect="1"/>
          </p:cNvPicPr>
          <p:nvPr/>
        </p:nvPicPr>
        <p:blipFill>
          <a:blip r:embed="rId3"/>
          <a:stretch>
            <a:fillRect/>
          </a:stretch>
        </p:blipFill>
        <p:spPr>
          <a:xfrm>
            <a:off x="4086718" y="2340842"/>
            <a:ext cx="4532243" cy="447506"/>
          </a:xfrm>
          <a:prstGeom prst="rect">
            <a:avLst/>
          </a:prstGeom>
        </p:spPr>
      </p:pic>
    </p:spTree>
    <p:extLst>
      <p:ext uri="{BB962C8B-B14F-4D97-AF65-F5344CB8AC3E}">
        <p14:creationId xmlns:p14="http://schemas.microsoft.com/office/powerpoint/2010/main" val="3207315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5C165C1-3D03-43EA-8355-0804F353DD2E}"/>
              </a:ext>
            </a:extLst>
          </p:cNvPr>
          <p:cNvSpPr>
            <a:spLocks noGrp="1"/>
          </p:cNvSpPr>
          <p:nvPr>
            <p:ph idx="1"/>
          </p:nvPr>
        </p:nvSpPr>
        <p:spPr/>
        <p:txBody>
          <a:bodyPr vert="horz" lIns="91440" tIns="45720" rIns="91440" bIns="45720" rtlCol="0" anchor="t">
            <a:normAutofit fontScale="77500" lnSpcReduction="20000"/>
          </a:bodyPr>
          <a:lstStyle/>
          <a:p>
            <a:r>
              <a:rPr lang="nl-NL" b="0">
                <a:latin typeface="Montserrat SemiBold"/>
              </a:rPr>
              <a:t>Linux begon in 1991 als een hobbyproject</a:t>
            </a:r>
            <a:br>
              <a:rPr lang="nl-NL" b="0">
                <a:latin typeface="Montserrat SemiBold"/>
              </a:rPr>
            </a:br>
            <a:r>
              <a:rPr lang="nl-NL" b="0">
                <a:latin typeface="Montserrat SemiBold"/>
              </a:rPr>
              <a:t>door </a:t>
            </a:r>
            <a:r>
              <a:rPr lang="nl-NL" b="0" err="1">
                <a:latin typeface="Montserrat SemiBold"/>
              </a:rPr>
              <a:t>Linus</a:t>
            </a:r>
            <a:r>
              <a:rPr lang="nl-NL" b="0">
                <a:latin typeface="Montserrat SemiBold"/>
              </a:rPr>
              <a:t> </a:t>
            </a:r>
            <a:r>
              <a:rPr lang="nl-NL" b="0" err="1">
                <a:latin typeface="Montserrat SemiBold"/>
              </a:rPr>
              <a:t>Torvalds</a:t>
            </a:r>
            <a:r>
              <a:rPr lang="nl-NL" b="0">
                <a:latin typeface="Montserrat SemiBold"/>
              </a:rPr>
              <a:t>, een in Finland geboren</a:t>
            </a:r>
            <a:br>
              <a:rPr lang="nl-NL" b="0">
                <a:latin typeface="Montserrat SemiBold"/>
              </a:rPr>
            </a:br>
            <a:r>
              <a:rPr lang="nl-NL" b="0">
                <a:latin typeface="Montserrat SemiBold"/>
              </a:rPr>
              <a:t>computerwetenschapper die studeerde</a:t>
            </a:r>
            <a:br>
              <a:rPr lang="nl-NL" b="0">
                <a:latin typeface="Montserrat SemiBold"/>
              </a:rPr>
            </a:br>
            <a:r>
              <a:rPr lang="nl-NL" b="0">
                <a:latin typeface="Montserrat SemiBold"/>
              </a:rPr>
              <a:t>aan de Universiteit van Helsinki.</a:t>
            </a:r>
            <a:endParaRPr lang="nl-NL">
              <a:latin typeface="Montserrat SemiBold"/>
            </a:endParaRPr>
          </a:p>
          <a:p>
            <a:endParaRPr lang="nl-NL"/>
          </a:p>
          <a:p>
            <a:r>
              <a:rPr lang="nl-NL" b="0">
                <a:latin typeface="Montserrat SemiBold"/>
              </a:rPr>
              <a:t>Linux programmeurs waren in staat om de GNU-tools te integreren om een compleet besturingssysteem te bieden.</a:t>
            </a:r>
            <a:endParaRPr lang="nl-NL">
              <a:latin typeface="Montserrat SemiBold"/>
            </a:endParaRPr>
          </a:p>
        </p:txBody>
      </p:sp>
      <p:sp>
        <p:nvSpPr>
          <p:cNvPr id="3" name="Titel 2">
            <a:extLst>
              <a:ext uri="{FF2B5EF4-FFF2-40B4-BE49-F238E27FC236}">
                <a16:creationId xmlns:a16="http://schemas.microsoft.com/office/drawing/2014/main" id="{8EA26E68-9833-483D-A133-AA4A1C93E5A6}"/>
              </a:ext>
            </a:extLst>
          </p:cNvPr>
          <p:cNvSpPr>
            <a:spLocks noGrp="1"/>
          </p:cNvSpPr>
          <p:nvPr>
            <p:ph type="ctrTitle"/>
          </p:nvPr>
        </p:nvSpPr>
        <p:spPr/>
        <p:txBody>
          <a:bodyPr/>
          <a:lstStyle/>
          <a:p>
            <a:r>
              <a:rPr lang="nl-NL">
                <a:latin typeface="Montserrat ExtraBold"/>
              </a:rPr>
              <a:t>3.1. Linux introductie.</a:t>
            </a:r>
            <a:endParaRPr lang="nl-NL"/>
          </a:p>
        </p:txBody>
      </p:sp>
      <p:sp>
        <p:nvSpPr>
          <p:cNvPr id="4" name="Tijdelijke aanduiding voor tekst 3">
            <a:extLst>
              <a:ext uri="{FF2B5EF4-FFF2-40B4-BE49-F238E27FC236}">
                <a16:creationId xmlns:a16="http://schemas.microsoft.com/office/drawing/2014/main" id="{A22F3BBC-A267-42A3-9105-9E5BC4B599C7}"/>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1F0F9A2B-7680-4327-84DE-74454208669A}"/>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9F0D0182-7305-4A5D-9536-CCC6599D77C3}"/>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BAA55552-571E-4411-A701-18943624A55D}"/>
              </a:ext>
            </a:extLst>
          </p:cNvPr>
          <p:cNvSpPr>
            <a:spLocks noGrp="1"/>
          </p:cNvSpPr>
          <p:nvPr>
            <p:ph type="sldNum" sz="quarter" idx="15"/>
          </p:nvPr>
        </p:nvSpPr>
        <p:spPr/>
        <p:txBody>
          <a:bodyPr/>
          <a:lstStyle/>
          <a:p>
            <a:fld id="{B0EEF914-8D73-5B41-B290-03D35A232D30}" type="slidenum">
              <a:rPr lang="nl-BE" smtClean="0"/>
              <a:t>12</a:t>
            </a:fld>
            <a:endParaRPr lang="nl-BE"/>
          </a:p>
        </p:txBody>
      </p:sp>
      <p:pic>
        <p:nvPicPr>
          <p:cNvPr id="8" name="Afbeelding 8" descr="Afbeelding met person, persoon, bril, binnen&#10;&#10;Automatisch gegenereerde beschrijving">
            <a:extLst>
              <a:ext uri="{FF2B5EF4-FFF2-40B4-BE49-F238E27FC236}">
                <a16:creationId xmlns:a16="http://schemas.microsoft.com/office/drawing/2014/main" id="{1E6A2E72-C740-4233-A1AA-2686C83F41A4}"/>
              </a:ext>
            </a:extLst>
          </p:cNvPr>
          <p:cNvPicPr>
            <a:picLocks noChangeAspect="1"/>
          </p:cNvPicPr>
          <p:nvPr/>
        </p:nvPicPr>
        <p:blipFill>
          <a:blip r:embed="rId3"/>
          <a:stretch>
            <a:fillRect/>
          </a:stretch>
        </p:blipFill>
        <p:spPr>
          <a:xfrm>
            <a:off x="7815943" y="171449"/>
            <a:ext cx="1143000" cy="1431472"/>
          </a:xfrm>
          <a:prstGeom prst="rect">
            <a:avLst/>
          </a:prstGeom>
        </p:spPr>
      </p:pic>
    </p:spTree>
    <p:extLst>
      <p:ext uri="{BB962C8B-B14F-4D97-AF65-F5344CB8AC3E}">
        <p14:creationId xmlns:p14="http://schemas.microsoft.com/office/powerpoint/2010/main" val="21396312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pPr marL="285750" indent="-285750"/>
            <a:r>
              <a:rPr lang="nl" sz="1800" b="0">
                <a:latin typeface="Montserrat SemiBold"/>
              </a:rPr>
              <a:t>Het </a:t>
            </a:r>
            <a:r>
              <a:rPr lang="nl" sz="1800">
                <a:solidFill>
                  <a:srgbClr val="FF0000"/>
                </a:solidFill>
                <a:latin typeface="Montserrat SemiBold"/>
              </a:rPr>
              <a:t>wc</a:t>
            </a:r>
            <a:r>
              <a:rPr lang="nl" sz="1800" b="0">
                <a:latin typeface="Montserrat SemiBold"/>
              </a:rPr>
              <a:t> commando geeft het aantal regels, woorden en bytes voor een bestand en het totale aantal regels als er meer dan één bestand is opgegeven. </a:t>
            </a:r>
            <a:br>
              <a:rPr lang="nl" sz="1800" b="0">
                <a:latin typeface="Montserrat SemiBold"/>
              </a:rPr>
            </a:br>
            <a:r>
              <a:rPr lang="nl" sz="1800" b="0">
                <a:latin typeface="Montserrat SemiBold"/>
              </a:rPr>
              <a:t> </a:t>
            </a:r>
            <a:br>
              <a:rPr lang="nl" sz="1800" b="0">
                <a:latin typeface="Montserrat SemiBold"/>
              </a:rPr>
            </a:br>
            <a:r>
              <a:rPr lang="nl" sz="1800" b="0">
                <a:latin typeface="Montserrat SemiBold"/>
              </a:rPr>
              <a:t> </a:t>
            </a:r>
            <a:endParaRPr lang="nl" sz="2400" b="0">
              <a:latin typeface="Montserrat SemiBold"/>
            </a:endParaRPr>
          </a:p>
          <a:p>
            <a:pPr marL="285750" indent="-285750"/>
            <a:r>
              <a:rPr lang="nl" sz="1800" b="0">
                <a:latin typeface="Montserrat SemiBold"/>
              </a:rPr>
              <a:t>Opties</a:t>
            </a:r>
            <a:r>
              <a:rPr lang="nl" sz="2400" b="0">
                <a:latin typeface="Montserrat SemiBold"/>
              </a:rPr>
              <a:t>:</a:t>
            </a:r>
            <a:br>
              <a:rPr lang="nl" sz="2400" b="0">
                <a:latin typeface="Montserrat SemiBold"/>
              </a:rPr>
            </a:br>
            <a:endParaRPr lang="nl" sz="2400" b="0">
              <a:latin typeface="Montserrat SemiBold"/>
            </a:endParaRPr>
          </a:p>
          <a:p>
            <a:pPr marL="0" indent="0">
              <a:buNone/>
            </a:pPr>
            <a:endParaRPr lang="nl-NL" sz="2400" b="0">
              <a:latin typeface="Montserrat SemiBold"/>
            </a:endParaRPr>
          </a:p>
          <a:p>
            <a:pPr marL="0" indent="0">
              <a:buNone/>
            </a:pPr>
            <a:endParaRPr lang="nl-NL" sz="2400" b="0" u="sng">
              <a:latin typeface="Montserrat SemiBold"/>
            </a:endParaRPr>
          </a:p>
          <a:p>
            <a:pPr marL="0" indent="0">
              <a:buNone/>
            </a:pPr>
            <a:endParaRPr lang="nl-NL" sz="2400" b="0" u="sng">
              <a:latin typeface="Montserrat SemiBold"/>
            </a:endParaRPr>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120</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2722927531"/>
              </p:ext>
            </p:extLst>
          </p:nvPr>
        </p:nvGraphicFramePr>
        <p:xfrm>
          <a:off x="2223754" y="3062007"/>
          <a:ext cx="5812683" cy="1447799"/>
        </p:xfrm>
        <a:graphic>
          <a:graphicData uri="http://schemas.openxmlformats.org/drawingml/2006/table">
            <a:tbl>
              <a:tblPr firstRow="1" bandRow="1">
                <a:tableStyleId>{5C22544A-7EE6-4342-B048-85BDC9FD1C3A}</a:tableStyleId>
              </a:tblPr>
              <a:tblGrid>
                <a:gridCol w="1067559">
                  <a:extLst>
                    <a:ext uri="{9D8B030D-6E8A-4147-A177-3AD203B41FA5}">
                      <a16:colId xmlns:a16="http://schemas.microsoft.com/office/drawing/2014/main" val="3300279328"/>
                    </a:ext>
                  </a:extLst>
                </a:gridCol>
                <a:gridCol w="4745124">
                  <a:extLst>
                    <a:ext uri="{9D8B030D-6E8A-4147-A177-3AD203B41FA5}">
                      <a16:colId xmlns:a16="http://schemas.microsoft.com/office/drawing/2014/main" val="1456163393"/>
                    </a:ext>
                  </a:extLst>
                </a:gridCol>
              </a:tblGrid>
              <a:tr h="0">
                <a:tc>
                  <a:txBody>
                    <a:bodyPr/>
                    <a:lstStyle/>
                    <a:p>
                      <a:pPr algn="ctr"/>
                      <a:r>
                        <a:rPr lang="nl-BE" sz="1600"/>
                        <a:t>Optie</a:t>
                      </a:r>
                    </a:p>
                  </a:txBody>
                  <a:tcPr/>
                </a:tc>
                <a:tc>
                  <a:txBody>
                    <a:bodyPr/>
                    <a:lstStyle/>
                    <a:p>
                      <a:pPr algn="ctr"/>
                      <a:r>
                        <a:rPr lang="nl-BE" sz="1600" dirty="0"/>
                        <a:t>Werking</a:t>
                      </a:r>
                    </a:p>
                  </a:txBody>
                  <a:tcPr/>
                </a:tc>
                <a:extLst>
                  <a:ext uri="{0D108BD9-81ED-4DB2-BD59-A6C34878D82A}">
                    <a16:rowId xmlns:a16="http://schemas.microsoft.com/office/drawing/2014/main" val="2314418158"/>
                  </a:ext>
                </a:extLst>
              </a:tr>
              <a:tr h="370840">
                <a:tc>
                  <a:txBody>
                    <a:bodyPr/>
                    <a:lstStyle/>
                    <a:p>
                      <a:r>
                        <a:rPr lang="nl-BE" sz="1600"/>
                        <a:t>-l</a:t>
                      </a:r>
                      <a:endParaRPr lang="nl-NL"/>
                    </a:p>
                  </a:txBody>
                  <a:tcPr/>
                </a:tc>
                <a:tc>
                  <a:txBody>
                    <a:bodyPr/>
                    <a:lstStyle/>
                    <a:p>
                      <a:pPr lvl="0">
                        <a:buNone/>
                      </a:pPr>
                      <a:r>
                        <a:rPr lang="nl" sz="1600" b="0" i="0" u="none" strike="noStrike" noProof="0" dirty="0">
                          <a:latin typeface="Arial"/>
                        </a:rPr>
                        <a:t>om alleen het aantal regels weer te geven</a:t>
                      </a:r>
                      <a:endParaRPr lang="en-US" dirty="0"/>
                    </a:p>
                  </a:txBody>
                  <a:tcPr/>
                </a:tc>
                <a:extLst>
                  <a:ext uri="{0D108BD9-81ED-4DB2-BD59-A6C34878D82A}">
                    <a16:rowId xmlns:a16="http://schemas.microsoft.com/office/drawing/2014/main" val="373563703"/>
                  </a:ext>
                </a:extLst>
              </a:tr>
              <a:tr h="370840">
                <a:tc>
                  <a:txBody>
                    <a:bodyPr/>
                    <a:lstStyle/>
                    <a:p>
                      <a:r>
                        <a:rPr lang="nl-BE" sz="1600"/>
                        <a:t>-w</a:t>
                      </a:r>
                    </a:p>
                  </a:txBody>
                  <a:tcPr/>
                </a:tc>
                <a:tc>
                  <a:txBody>
                    <a:bodyPr/>
                    <a:lstStyle/>
                    <a:p>
                      <a:r>
                        <a:rPr lang="nl-BE" sz="1600"/>
                        <a:t>om alleen het aantal woorden weer te geven</a:t>
                      </a:r>
                    </a:p>
                  </a:txBody>
                  <a:tcPr/>
                </a:tc>
                <a:extLst>
                  <a:ext uri="{0D108BD9-81ED-4DB2-BD59-A6C34878D82A}">
                    <a16:rowId xmlns:a16="http://schemas.microsoft.com/office/drawing/2014/main" val="53908607"/>
                  </a:ext>
                </a:extLst>
              </a:tr>
              <a:tr h="370839">
                <a:tc>
                  <a:txBody>
                    <a:bodyPr/>
                    <a:lstStyle/>
                    <a:p>
                      <a:pPr lvl="0">
                        <a:buNone/>
                      </a:pPr>
                      <a:r>
                        <a:rPr lang="nl-BE" sz="1600"/>
                        <a:t>-c</a:t>
                      </a:r>
                    </a:p>
                  </a:txBody>
                  <a:tcPr/>
                </a:tc>
                <a:tc>
                  <a:txBody>
                    <a:bodyPr/>
                    <a:lstStyle/>
                    <a:p>
                      <a:pPr lvl="0">
                        <a:buNone/>
                      </a:pPr>
                      <a:r>
                        <a:rPr lang="nl-BE" sz="1600" dirty="0"/>
                        <a:t>om alleen het aantal bytes weer te geven</a:t>
                      </a:r>
                    </a:p>
                  </a:txBody>
                  <a:tcPr/>
                </a:tc>
                <a:extLst>
                  <a:ext uri="{0D108BD9-81ED-4DB2-BD59-A6C34878D82A}">
                    <a16:rowId xmlns:a16="http://schemas.microsoft.com/office/drawing/2014/main" val="4232233028"/>
                  </a:ext>
                </a:extLst>
              </a:tr>
            </a:tbl>
          </a:graphicData>
        </a:graphic>
      </p:graphicFrame>
      <p:pic>
        <p:nvPicPr>
          <p:cNvPr id="9" name="Picture 9" descr="A picture containing text&#10;&#10;Description automatically generated">
            <a:extLst>
              <a:ext uri="{FF2B5EF4-FFF2-40B4-BE49-F238E27FC236}">
                <a16:creationId xmlns:a16="http://schemas.microsoft.com/office/drawing/2014/main" id="{644C0A6D-548B-4DED-A407-5A39DE645779}"/>
              </a:ext>
            </a:extLst>
          </p:cNvPr>
          <p:cNvPicPr>
            <a:picLocks noChangeAspect="1"/>
          </p:cNvPicPr>
          <p:nvPr/>
        </p:nvPicPr>
        <p:blipFill>
          <a:blip r:embed="rId3"/>
          <a:stretch>
            <a:fillRect/>
          </a:stretch>
        </p:blipFill>
        <p:spPr>
          <a:xfrm>
            <a:off x="4197534" y="2198968"/>
            <a:ext cx="3486932" cy="659901"/>
          </a:xfrm>
          <a:prstGeom prst="rect">
            <a:avLst/>
          </a:prstGeom>
        </p:spPr>
      </p:pic>
    </p:spTree>
    <p:extLst>
      <p:ext uri="{BB962C8B-B14F-4D97-AF65-F5344CB8AC3E}">
        <p14:creationId xmlns:p14="http://schemas.microsoft.com/office/powerpoint/2010/main" val="15558517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1800" b="0">
                <a:latin typeface="Montserrat SemiBold"/>
              </a:rPr>
              <a:t>Het </a:t>
            </a:r>
            <a:r>
              <a:rPr lang="nl" sz="1800">
                <a:solidFill>
                  <a:srgbClr val="FF0000"/>
                </a:solidFill>
                <a:latin typeface="Montserrat SemiBold"/>
              </a:rPr>
              <a:t>cut</a:t>
            </a:r>
            <a:r>
              <a:rPr lang="nl" sz="1800" b="0">
                <a:latin typeface="Montserrat SemiBold"/>
              </a:rPr>
              <a:t> commando kan tekstkolommen uit een bestand of standaardinvoer halen.</a:t>
            </a:r>
            <a:br>
              <a:rPr lang="nl" sz="1800" b="0">
                <a:latin typeface="Montserrat SemiBold"/>
              </a:rPr>
            </a:br>
            <a:r>
              <a:rPr lang="nl" sz="1800" b="0">
                <a:latin typeface="Montserrat SemiBold"/>
              </a:rPr>
              <a:t> </a:t>
            </a:r>
            <a:endParaRPr lang="en-US"/>
          </a:p>
          <a:p>
            <a:r>
              <a:rPr lang="nl" sz="1800" b="0">
                <a:latin typeface="Montserrat SemiBold"/>
              </a:rPr>
              <a:t>Opties:</a:t>
            </a:r>
          </a:p>
          <a:p>
            <a:pPr marL="0" indent="0">
              <a:buNone/>
            </a:pPr>
            <a:endParaRPr lang="nl-NL" sz="2400" b="0">
              <a:latin typeface="Montserrat SemiBold"/>
            </a:endParaRPr>
          </a:p>
          <a:p>
            <a:pPr marL="0" indent="0">
              <a:buNone/>
            </a:pPr>
            <a:endParaRPr lang="nl-NL" sz="2400" b="0" u="sng">
              <a:latin typeface="Montserrat SemiBold"/>
            </a:endParaRPr>
          </a:p>
          <a:p>
            <a:pPr marL="0" indent="0">
              <a:buNone/>
            </a:pPr>
            <a:endParaRPr lang="nl-NL" sz="2400" b="0" u="sng">
              <a:latin typeface="Montserrat SemiBold"/>
            </a:endParaRPr>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121</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3197098901"/>
              </p:ext>
            </p:extLst>
          </p:nvPr>
        </p:nvGraphicFramePr>
        <p:xfrm>
          <a:off x="1262993" y="2957680"/>
          <a:ext cx="7720012" cy="1656079"/>
        </p:xfrm>
        <a:graphic>
          <a:graphicData uri="http://schemas.openxmlformats.org/drawingml/2006/table">
            <a:tbl>
              <a:tblPr firstRow="1" bandRow="1">
                <a:tableStyleId>{5C22544A-7EE6-4342-B048-85BDC9FD1C3A}</a:tableStyleId>
              </a:tblPr>
              <a:tblGrid>
                <a:gridCol w="922144">
                  <a:extLst>
                    <a:ext uri="{9D8B030D-6E8A-4147-A177-3AD203B41FA5}">
                      <a16:colId xmlns:a16="http://schemas.microsoft.com/office/drawing/2014/main" val="3300279328"/>
                    </a:ext>
                  </a:extLst>
                </a:gridCol>
                <a:gridCol w="6797868">
                  <a:extLst>
                    <a:ext uri="{9D8B030D-6E8A-4147-A177-3AD203B41FA5}">
                      <a16:colId xmlns:a16="http://schemas.microsoft.com/office/drawing/2014/main" val="1456163393"/>
                    </a:ext>
                  </a:extLst>
                </a:gridCol>
              </a:tblGrid>
              <a:tr h="0">
                <a:tc>
                  <a:txBody>
                    <a:bodyPr/>
                    <a:lstStyle/>
                    <a:p>
                      <a:pPr algn="ctr"/>
                      <a:r>
                        <a:rPr lang="nl-BE" sz="1600"/>
                        <a:t>Optie</a:t>
                      </a:r>
                    </a:p>
                  </a:txBody>
                  <a:tcPr/>
                </a:tc>
                <a:tc>
                  <a:txBody>
                    <a:bodyPr/>
                    <a:lstStyle/>
                    <a:p>
                      <a:pPr algn="ctr"/>
                      <a:r>
                        <a:rPr lang="nl-BE" sz="1600"/>
                        <a:t>Werking</a:t>
                      </a:r>
                    </a:p>
                  </a:txBody>
                  <a:tcPr/>
                </a:tc>
                <a:extLst>
                  <a:ext uri="{0D108BD9-81ED-4DB2-BD59-A6C34878D82A}">
                    <a16:rowId xmlns:a16="http://schemas.microsoft.com/office/drawing/2014/main" val="2314418158"/>
                  </a:ext>
                </a:extLst>
              </a:tr>
              <a:tr h="370840">
                <a:tc>
                  <a:txBody>
                    <a:bodyPr/>
                    <a:lstStyle/>
                    <a:p>
                      <a:r>
                        <a:rPr lang="nl-BE" sz="1600"/>
                        <a:t>-d</a:t>
                      </a:r>
                      <a:endParaRPr lang="nl-NL"/>
                    </a:p>
                  </a:txBody>
                  <a:tcPr/>
                </a:tc>
                <a:tc>
                  <a:txBody>
                    <a:bodyPr/>
                    <a:lstStyle/>
                    <a:p>
                      <a:r>
                        <a:rPr lang="nl-BE" sz="1600"/>
                        <a:t>om af te wijken van het standaard kolomscheidingsteken </a:t>
                      </a:r>
                    </a:p>
                  </a:txBody>
                  <a:tcPr/>
                </a:tc>
                <a:extLst>
                  <a:ext uri="{0D108BD9-81ED-4DB2-BD59-A6C34878D82A}">
                    <a16:rowId xmlns:a16="http://schemas.microsoft.com/office/drawing/2014/main" val="373563703"/>
                  </a:ext>
                </a:extLst>
              </a:tr>
              <a:tr h="370840">
                <a:tc>
                  <a:txBody>
                    <a:bodyPr/>
                    <a:lstStyle/>
                    <a:p>
                      <a:r>
                        <a:rPr lang="nl-BE" sz="1600"/>
                        <a:t>-f</a:t>
                      </a:r>
                    </a:p>
                  </a:txBody>
                  <a:tcPr/>
                </a:tc>
                <a:tc>
                  <a:txBody>
                    <a:bodyPr/>
                    <a:lstStyle/>
                    <a:p>
                      <a:r>
                        <a:rPr lang="nl-BE" sz="1600"/>
                        <a:t>om aan te geven op welk(e) veld(en) er uit het tekstbestand moet gehaald worden</a:t>
                      </a:r>
                    </a:p>
                  </a:txBody>
                  <a:tcPr/>
                </a:tc>
                <a:extLst>
                  <a:ext uri="{0D108BD9-81ED-4DB2-BD59-A6C34878D82A}">
                    <a16:rowId xmlns:a16="http://schemas.microsoft.com/office/drawing/2014/main" val="53908607"/>
                  </a:ext>
                </a:extLst>
              </a:tr>
              <a:tr h="370839">
                <a:tc>
                  <a:txBody>
                    <a:bodyPr/>
                    <a:lstStyle/>
                    <a:p>
                      <a:pPr lvl="0">
                        <a:buNone/>
                      </a:pPr>
                      <a:r>
                        <a:rPr lang="nl-BE" sz="1600"/>
                        <a:t>-c</a:t>
                      </a:r>
                    </a:p>
                  </a:txBody>
                  <a:tcPr/>
                </a:tc>
                <a:tc>
                  <a:txBody>
                    <a:bodyPr/>
                    <a:lstStyle/>
                    <a:p>
                      <a:pPr lvl="0">
                        <a:buNone/>
                      </a:pPr>
                      <a:r>
                        <a:rPr lang="nl" sz="1600" b="0" i="0" u="none" strike="noStrike" noProof="0">
                          <a:latin typeface="Arial"/>
                        </a:rPr>
                        <a:t>om tekstkolommen te extraheren op basis van de karakterpositie</a:t>
                      </a:r>
                      <a:endParaRPr lang="en-US"/>
                    </a:p>
                  </a:txBody>
                  <a:tcPr/>
                </a:tc>
                <a:extLst>
                  <a:ext uri="{0D108BD9-81ED-4DB2-BD59-A6C34878D82A}">
                    <a16:rowId xmlns:a16="http://schemas.microsoft.com/office/drawing/2014/main" val="4232233028"/>
                  </a:ext>
                </a:extLst>
              </a:tr>
            </a:tbl>
          </a:graphicData>
        </a:graphic>
      </p:graphicFrame>
      <p:pic>
        <p:nvPicPr>
          <p:cNvPr id="9" name="Picture 9">
            <a:extLst>
              <a:ext uri="{FF2B5EF4-FFF2-40B4-BE49-F238E27FC236}">
                <a16:creationId xmlns:a16="http://schemas.microsoft.com/office/drawing/2014/main" id="{B82C5DF3-1CC3-409A-B030-92EE72B399DF}"/>
              </a:ext>
            </a:extLst>
          </p:cNvPr>
          <p:cNvPicPr>
            <a:picLocks noChangeAspect="1"/>
          </p:cNvPicPr>
          <p:nvPr/>
        </p:nvPicPr>
        <p:blipFill>
          <a:blip r:embed="rId3"/>
          <a:stretch>
            <a:fillRect/>
          </a:stretch>
        </p:blipFill>
        <p:spPr>
          <a:xfrm>
            <a:off x="2488301" y="2297751"/>
            <a:ext cx="5269395" cy="463870"/>
          </a:xfrm>
          <a:prstGeom prst="rect">
            <a:avLst/>
          </a:prstGeom>
        </p:spPr>
      </p:pic>
    </p:spTree>
    <p:extLst>
      <p:ext uri="{BB962C8B-B14F-4D97-AF65-F5344CB8AC3E}">
        <p14:creationId xmlns:p14="http://schemas.microsoft.com/office/powerpoint/2010/main" val="41214353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1800" b="0">
                <a:latin typeface="Montserrat SemiBold"/>
              </a:rPr>
              <a:t>Het</a:t>
            </a:r>
            <a:r>
              <a:rPr lang="nl" sz="1800">
                <a:solidFill>
                  <a:srgbClr val="FF0000"/>
                </a:solidFill>
                <a:latin typeface="Montserrat SemiBold"/>
              </a:rPr>
              <a:t> grep</a:t>
            </a:r>
            <a:r>
              <a:rPr lang="nl" sz="1800" b="0">
                <a:latin typeface="Montserrat SemiBold"/>
              </a:rPr>
              <a:t> commando kan worden gebruikt om regels in een bestand te filteren of de uitvoer van een commando dat overeenkomt met een gespecificeerd patroon:</a:t>
            </a:r>
            <a:br>
              <a:rPr lang="nl" sz="1800" b="0">
                <a:latin typeface="Montserrat SemiBold"/>
              </a:rPr>
            </a:br>
            <a:r>
              <a:rPr lang="nl" sz="1800" b="0">
                <a:latin typeface="Montserrat SemiBold"/>
              </a:rPr>
              <a:t> </a:t>
            </a:r>
            <a:endParaRPr lang="en-US"/>
          </a:p>
          <a:p>
            <a:r>
              <a:rPr lang="nl" sz="1800" b="0">
                <a:latin typeface="Montserrat SemiBold"/>
              </a:rPr>
              <a:t>Opties:</a:t>
            </a:r>
          </a:p>
          <a:p>
            <a:endParaRPr lang="nl" sz="1800" b="0">
              <a:latin typeface="Montserrat SemiBold"/>
            </a:endParaRPr>
          </a:p>
          <a:p>
            <a:pPr marL="0" indent="0">
              <a:buNone/>
            </a:pPr>
            <a:endParaRPr lang="nl-NL" sz="2400" b="0">
              <a:latin typeface="Montserrat SemiBold"/>
            </a:endParaRPr>
          </a:p>
          <a:p>
            <a:pPr marL="0" indent="0">
              <a:buNone/>
            </a:pPr>
            <a:endParaRPr lang="nl-NL" sz="2400" b="0" u="sng">
              <a:latin typeface="Montserrat SemiBold"/>
            </a:endParaRPr>
          </a:p>
          <a:p>
            <a:pPr marL="0" indent="0">
              <a:buNone/>
            </a:pPr>
            <a:endParaRPr lang="nl-NL" sz="2400" b="0" u="sng"/>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122</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2499129071"/>
              </p:ext>
            </p:extLst>
          </p:nvPr>
        </p:nvGraphicFramePr>
        <p:xfrm>
          <a:off x="1238145" y="3098484"/>
          <a:ext cx="7720012" cy="1818637"/>
        </p:xfrm>
        <a:graphic>
          <a:graphicData uri="http://schemas.openxmlformats.org/drawingml/2006/table">
            <a:tbl>
              <a:tblPr firstRow="1" bandRow="1">
                <a:tableStyleId>{5C22544A-7EE6-4342-B048-85BDC9FD1C3A}</a:tableStyleId>
              </a:tblPr>
              <a:tblGrid>
                <a:gridCol w="922144">
                  <a:extLst>
                    <a:ext uri="{9D8B030D-6E8A-4147-A177-3AD203B41FA5}">
                      <a16:colId xmlns:a16="http://schemas.microsoft.com/office/drawing/2014/main" val="3300279328"/>
                    </a:ext>
                  </a:extLst>
                </a:gridCol>
                <a:gridCol w="6797868">
                  <a:extLst>
                    <a:ext uri="{9D8B030D-6E8A-4147-A177-3AD203B41FA5}">
                      <a16:colId xmlns:a16="http://schemas.microsoft.com/office/drawing/2014/main" val="1456163393"/>
                    </a:ext>
                  </a:extLst>
                </a:gridCol>
              </a:tblGrid>
              <a:tr h="0">
                <a:tc>
                  <a:txBody>
                    <a:bodyPr/>
                    <a:lstStyle/>
                    <a:p>
                      <a:pPr algn="ctr"/>
                      <a:r>
                        <a:rPr lang="nl-BE" sz="1600"/>
                        <a:t>Optie</a:t>
                      </a:r>
                    </a:p>
                  </a:txBody>
                  <a:tcPr/>
                </a:tc>
                <a:tc>
                  <a:txBody>
                    <a:bodyPr/>
                    <a:lstStyle/>
                    <a:p>
                      <a:pPr algn="ctr"/>
                      <a:r>
                        <a:rPr lang="nl-BE" sz="1600"/>
                        <a:t>Werking</a:t>
                      </a:r>
                    </a:p>
                  </a:txBody>
                  <a:tcPr/>
                </a:tc>
                <a:extLst>
                  <a:ext uri="{0D108BD9-81ED-4DB2-BD59-A6C34878D82A}">
                    <a16:rowId xmlns:a16="http://schemas.microsoft.com/office/drawing/2014/main" val="2314418158"/>
                  </a:ext>
                </a:extLst>
              </a:tr>
              <a:tr h="370840">
                <a:tc>
                  <a:txBody>
                    <a:bodyPr/>
                    <a:lstStyle/>
                    <a:p>
                      <a:r>
                        <a:rPr lang="nl-BE" sz="1600"/>
                        <a:t>-d</a:t>
                      </a:r>
                      <a:endParaRPr lang="nl-NL"/>
                    </a:p>
                  </a:txBody>
                  <a:tcPr/>
                </a:tc>
                <a:tc>
                  <a:txBody>
                    <a:bodyPr/>
                    <a:lstStyle/>
                    <a:p>
                      <a:r>
                        <a:rPr lang="nl-BE" sz="1600"/>
                        <a:t>om af te wijken van het standaardscheidingsteken </a:t>
                      </a:r>
                    </a:p>
                  </a:txBody>
                  <a:tcPr/>
                </a:tc>
                <a:extLst>
                  <a:ext uri="{0D108BD9-81ED-4DB2-BD59-A6C34878D82A}">
                    <a16:rowId xmlns:a16="http://schemas.microsoft.com/office/drawing/2014/main" val="373563703"/>
                  </a:ext>
                </a:extLst>
              </a:tr>
              <a:tr h="370840">
                <a:tc>
                  <a:txBody>
                    <a:bodyPr/>
                    <a:lstStyle/>
                    <a:p>
                      <a:r>
                        <a:rPr lang="nl-BE" sz="1600"/>
                        <a:t>-f</a:t>
                      </a:r>
                    </a:p>
                  </a:txBody>
                  <a:tcPr/>
                </a:tc>
                <a:tc>
                  <a:txBody>
                    <a:bodyPr/>
                    <a:lstStyle/>
                    <a:p>
                      <a:r>
                        <a:rPr lang="nl-BE" sz="1600"/>
                        <a:t>om aan te geven op welk veld er getoond moet worden</a:t>
                      </a:r>
                    </a:p>
                  </a:txBody>
                  <a:tcPr/>
                </a:tc>
                <a:extLst>
                  <a:ext uri="{0D108BD9-81ED-4DB2-BD59-A6C34878D82A}">
                    <a16:rowId xmlns:a16="http://schemas.microsoft.com/office/drawing/2014/main" val="53908607"/>
                  </a:ext>
                </a:extLst>
              </a:tr>
              <a:tr h="370839">
                <a:tc>
                  <a:txBody>
                    <a:bodyPr/>
                    <a:lstStyle/>
                    <a:p>
                      <a:pPr lvl="0">
                        <a:buNone/>
                      </a:pPr>
                      <a:r>
                        <a:rPr lang="nl-BE" sz="1600"/>
                        <a:t>-c</a:t>
                      </a:r>
                    </a:p>
                  </a:txBody>
                  <a:tcPr/>
                </a:tc>
                <a:tc>
                  <a:txBody>
                    <a:bodyPr/>
                    <a:lstStyle/>
                    <a:p>
                      <a:pPr lvl="0">
                        <a:buNone/>
                      </a:pPr>
                      <a:r>
                        <a:rPr lang="nl" sz="1600" b="0" i="0" u="none" strike="noStrike" noProof="0">
                          <a:latin typeface="Arial"/>
                        </a:rPr>
                        <a:t>om tekstkolommen te extraheren op basis van de karakterpositie</a:t>
                      </a:r>
                      <a:endParaRPr lang="en-US"/>
                    </a:p>
                  </a:txBody>
                  <a:tcPr/>
                </a:tc>
                <a:extLst>
                  <a:ext uri="{0D108BD9-81ED-4DB2-BD59-A6C34878D82A}">
                    <a16:rowId xmlns:a16="http://schemas.microsoft.com/office/drawing/2014/main" val="4232233028"/>
                  </a:ext>
                </a:extLst>
              </a:tr>
              <a:tr h="370838">
                <a:tc>
                  <a:txBody>
                    <a:bodyPr/>
                    <a:lstStyle/>
                    <a:p>
                      <a:pPr lvl="0">
                        <a:buNone/>
                      </a:pPr>
                      <a:r>
                        <a:rPr lang="nl-BE" sz="1600"/>
                        <a:t>-E</a:t>
                      </a:r>
                    </a:p>
                  </a:txBody>
                  <a:tcPr/>
                </a:tc>
                <a:tc>
                  <a:txBody>
                    <a:bodyPr/>
                    <a:lstStyle/>
                    <a:p>
                      <a:pPr lvl="0">
                        <a:buNone/>
                      </a:pPr>
                      <a:r>
                        <a:rPr lang="nl" sz="1600" b="0" i="0" u="none" strike="noStrike" noProof="0">
                          <a:latin typeface="Arial"/>
                        </a:rPr>
                        <a:t>Om uitgebreide reguliere expressies te begrijpen</a:t>
                      </a:r>
                    </a:p>
                  </a:txBody>
                  <a:tcPr/>
                </a:tc>
                <a:extLst>
                  <a:ext uri="{0D108BD9-81ED-4DB2-BD59-A6C34878D82A}">
                    <a16:rowId xmlns:a16="http://schemas.microsoft.com/office/drawing/2014/main" val="3164208172"/>
                  </a:ext>
                </a:extLst>
              </a:tr>
            </a:tbl>
          </a:graphicData>
        </a:graphic>
      </p:graphicFrame>
      <p:pic>
        <p:nvPicPr>
          <p:cNvPr id="9" name="Picture 9" descr="Graphical user interface, application&#10;&#10;Description automatically generated">
            <a:extLst>
              <a:ext uri="{FF2B5EF4-FFF2-40B4-BE49-F238E27FC236}">
                <a16:creationId xmlns:a16="http://schemas.microsoft.com/office/drawing/2014/main" id="{E2186DD4-835D-40AC-B010-36E1F11DD4F6}"/>
              </a:ext>
            </a:extLst>
          </p:cNvPr>
          <p:cNvPicPr>
            <a:picLocks noChangeAspect="1"/>
          </p:cNvPicPr>
          <p:nvPr/>
        </p:nvPicPr>
        <p:blipFill>
          <a:blip r:embed="rId3"/>
          <a:stretch>
            <a:fillRect/>
          </a:stretch>
        </p:blipFill>
        <p:spPr>
          <a:xfrm>
            <a:off x="3204796" y="2451799"/>
            <a:ext cx="4904642" cy="502029"/>
          </a:xfrm>
          <a:prstGeom prst="rect">
            <a:avLst/>
          </a:prstGeom>
        </p:spPr>
      </p:pic>
    </p:spTree>
    <p:extLst>
      <p:ext uri="{BB962C8B-B14F-4D97-AF65-F5344CB8AC3E}">
        <p14:creationId xmlns:p14="http://schemas.microsoft.com/office/powerpoint/2010/main" val="425240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1400" b="0" dirty="0">
                <a:latin typeface="Montserrat SemiBold"/>
              </a:rPr>
              <a:t>Om een patroon mee te geven voor commando's zoals grep kan je gebruik maken van reguliere expressies.</a:t>
            </a:r>
            <a:endParaRPr lang="en-US" sz="2000" dirty="0"/>
          </a:p>
          <a:p>
            <a:endParaRPr lang="nl" sz="600" b="0" dirty="0">
              <a:latin typeface="Montserrat SemiBold"/>
            </a:endParaRPr>
          </a:p>
          <a:p>
            <a:r>
              <a:rPr lang="nl" sz="1400" b="0" dirty="0">
                <a:latin typeface="Montserrat SemiBold"/>
              </a:rPr>
              <a:t>Karakters die je kan gebruiken binnen een reguliere expressie:</a:t>
            </a:r>
            <a:endParaRPr lang="en-US" sz="2000" dirty="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123</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4200304159"/>
              </p:ext>
            </p:extLst>
          </p:nvPr>
        </p:nvGraphicFramePr>
        <p:xfrm>
          <a:off x="1351856" y="2451100"/>
          <a:ext cx="6440288" cy="2590800"/>
        </p:xfrm>
        <a:graphic>
          <a:graphicData uri="http://schemas.openxmlformats.org/drawingml/2006/table">
            <a:tbl>
              <a:tblPr firstRow="1" bandRow="1">
                <a:tableStyleId>{5C22544A-7EE6-4342-B048-85BDC9FD1C3A}</a:tableStyleId>
              </a:tblPr>
              <a:tblGrid>
                <a:gridCol w="1058023">
                  <a:extLst>
                    <a:ext uri="{9D8B030D-6E8A-4147-A177-3AD203B41FA5}">
                      <a16:colId xmlns:a16="http://schemas.microsoft.com/office/drawing/2014/main" val="3300279328"/>
                    </a:ext>
                  </a:extLst>
                </a:gridCol>
                <a:gridCol w="5382265">
                  <a:extLst>
                    <a:ext uri="{9D8B030D-6E8A-4147-A177-3AD203B41FA5}">
                      <a16:colId xmlns:a16="http://schemas.microsoft.com/office/drawing/2014/main" val="1456163393"/>
                    </a:ext>
                  </a:extLst>
                </a:gridCol>
              </a:tblGrid>
              <a:tr h="456231">
                <a:tc>
                  <a:txBody>
                    <a:bodyPr/>
                    <a:lstStyle/>
                    <a:p>
                      <a:pPr algn="ctr"/>
                      <a:r>
                        <a:rPr lang="nl-BE" sz="1600"/>
                        <a:t>karakters</a:t>
                      </a:r>
                    </a:p>
                  </a:txBody>
                  <a:tcPr/>
                </a:tc>
                <a:tc>
                  <a:txBody>
                    <a:bodyPr/>
                    <a:lstStyle/>
                    <a:p>
                      <a:pPr algn="ctr"/>
                      <a:r>
                        <a:rPr lang="nl-BE" sz="1600"/>
                        <a:t>Werking</a:t>
                      </a:r>
                    </a:p>
                  </a:txBody>
                  <a:tcPr/>
                </a:tc>
                <a:extLst>
                  <a:ext uri="{0D108BD9-81ED-4DB2-BD59-A6C34878D82A}">
                    <a16:rowId xmlns:a16="http://schemas.microsoft.com/office/drawing/2014/main" val="2314418158"/>
                  </a:ext>
                </a:extLst>
              </a:tr>
              <a:tr h="264134">
                <a:tc>
                  <a:txBody>
                    <a:bodyPr/>
                    <a:lstStyle/>
                    <a:p>
                      <a:r>
                        <a:rPr lang="nl-BE" sz="1600"/>
                        <a:t>.</a:t>
                      </a:r>
                    </a:p>
                  </a:txBody>
                  <a:tcPr/>
                </a:tc>
                <a:tc>
                  <a:txBody>
                    <a:bodyPr/>
                    <a:lstStyle/>
                    <a:p>
                      <a:r>
                        <a:rPr lang="nl-BE" sz="1600"/>
                        <a:t>voor één karakter</a:t>
                      </a:r>
                    </a:p>
                  </a:txBody>
                  <a:tcPr/>
                </a:tc>
                <a:extLst>
                  <a:ext uri="{0D108BD9-81ED-4DB2-BD59-A6C34878D82A}">
                    <a16:rowId xmlns:a16="http://schemas.microsoft.com/office/drawing/2014/main" val="373563703"/>
                  </a:ext>
                </a:extLst>
              </a:tr>
              <a:tr h="264134">
                <a:tc>
                  <a:txBody>
                    <a:bodyPr/>
                    <a:lstStyle/>
                    <a:p>
                      <a:r>
                        <a:rPr lang="nl-BE" sz="1600"/>
                        <a:t>[ ]</a:t>
                      </a:r>
                    </a:p>
                  </a:txBody>
                  <a:tcPr/>
                </a:tc>
                <a:tc>
                  <a:txBody>
                    <a:bodyPr/>
                    <a:lstStyle/>
                    <a:p>
                      <a:pPr lvl="0">
                        <a:buNone/>
                      </a:pPr>
                      <a:r>
                        <a:rPr lang="nl-BE" sz="1600"/>
                        <a:t>voor een opsomming van karakters </a:t>
                      </a:r>
                    </a:p>
                  </a:txBody>
                  <a:tcPr/>
                </a:tc>
                <a:extLst>
                  <a:ext uri="{0D108BD9-81ED-4DB2-BD59-A6C34878D82A}">
                    <a16:rowId xmlns:a16="http://schemas.microsoft.com/office/drawing/2014/main" val="53908607"/>
                  </a:ext>
                </a:extLst>
              </a:tr>
              <a:tr h="264134">
                <a:tc>
                  <a:txBody>
                    <a:bodyPr/>
                    <a:lstStyle/>
                    <a:p>
                      <a:pPr lvl="0">
                        <a:buNone/>
                      </a:pPr>
                      <a:r>
                        <a:rPr lang="nl-BE" sz="1600"/>
                        <a:t>[^ ]</a:t>
                      </a:r>
                    </a:p>
                  </a:txBody>
                  <a:tcPr/>
                </a:tc>
                <a:tc>
                  <a:txBody>
                    <a:bodyPr/>
                    <a:lstStyle/>
                    <a:p>
                      <a:pPr lvl="0">
                        <a:buNone/>
                      </a:pPr>
                      <a:r>
                        <a:rPr lang="nl" sz="1600" b="0" i="0" u="none" strike="noStrike" noProof="0" dirty="0">
                          <a:latin typeface="Arial"/>
                        </a:rPr>
                        <a:t>niet voor een opsomming van karakters</a:t>
                      </a:r>
                    </a:p>
                  </a:txBody>
                  <a:tcPr/>
                </a:tc>
                <a:extLst>
                  <a:ext uri="{0D108BD9-81ED-4DB2-BD59-A6C34878D82A}">
                    <a16:rowId xmlns:a16="http://schemas.microsoft.com/office/drawing/2014/main" val="3378360265"/>
                  </a:ext>
                </a:extLst>
              </a:tr>
              <a:tr h="264134">
                <a:tc>
                  <a:txBody>
                    <a:bodyPr/>
                    <a:lstStyle/>
                    <a:p>
                      <a:pPr lvl="0">
                        <a:buNone/>
                      </a:pPr>
                      <a:r>
                        <a:rPr lang="nl-BE" sz="1600"/>
                        <a:t>*</a:t>
                      </a:r>
                    </a:p>
                  </a:txBody>
                  <a:tcPr/>
                </a:tc>
                <a:tc>
                  <a:txBody>
                    <a:bodyPr/>
                    <a:lstStyle/>
                    <a:p>
                      <a:pPr lvl="0">
                        <a:buNone/>
                      </a:pPr>
                      <a:r>
                        <a:rPr lang="nl" sz="1600" b="0" i="0" u="none" strike="noStrike" noProof="0">
                          <a:latin typeface="Arial"/>
                        </a:rPr>
                        <a:t>Voor 0 of meerdere karakters</a:t>
                      </a:r>
                    </a:p>
                  </a:txBody>
                  <a:tcPr/>
                </a:tc>
                <a:extLst>
                  <a:ext uri="{0D108BD9-81ED-4DB2-BD59-A6C34878D82A}">
                    <a16:rowId xmlns:a16="http://schemas.microsoft.com/office/drawing/2014/main" val="910262087"/>
                  </a:ext>
                </a:extLst>
              </a:tr>
              <a:tr h="264134">
                <a:tc>
                  <a:txBody>
                    <a:bodyPr/>
                    <a:lstStyle/>
                    <a:p>
                      <a:pPr lvl="0">
                        <a:buNone/>
                      </a:pPr>
                      <a:r>
                        <a:rPr lang="nl-BE" sz="1600"/>
                        <a:t>^</a:t>
                      </a:r>
                    </a:p>
                  </a:txBody>
                  <a:tcPr/>
                </a:tc>
                <a:tc>
                  <a:txBody>
                    <a:bodyPr/>
                    <a:lstStyle/>
                    <a:p>
                      <a:pPr lvl="0">
                        <a:buNone/>
                      </a:pPr>
                      <a:r>
                        <a:rPr lang="nl" sz="1600" b="0" i="0" u="none" strike="noStrike" noProof="0">
                          <a:latin typeface="Arial"/>
                        </a:rPr>
                        <a:t>Voor een karakter aan het begin van een regel</a:t>
                      </a:r>
                    </a:p>
                  </a:txBody>
                  <a:tcPr/>
                </a:tc>
                <a:extLst>
                  <a:ext uri="{0D108BD9-81ED-4DB2-BD59-A6C34878D82A}">
                    <a16:rowId xmlns:a16="http://schemas.microsoft.com/office/drawing/2014/main" val="3857723708"/>
                  </a:ext>
                </a:extLst>
              </a:tr>
              <a:tr h="264134">
                <a:tc>
                  <a:txBody>
                    <a:bodyPr/>
                    <a:lstStyle/>
                    <a:p>
                      <a:pPr lvl="0">
                        <a:buNone/>
                      </a:pPr>
                      <a:r>
                        <a:rPr lang="nl-BE" sz="1600"/>
                        <a:t>$</a:t>
                      </a:r>
                    </a:p>
                  </a:txBody>
                  <a:tcPr/>
                </a:tc>
                <a:tc>
                  <a:txBody>
                    <a:bodyPr/>
                    <a:lstStyle/>
                    <a:p>
                      <a:pPr lvl="0">
                        <a:buNone/>
                      </a:pPr>
                      <a:r>
                        <a:rPr lang="nl" sz="1600" b="0" i="0" u="none" strike="noStrike" noProof="0" dirty="0">
                          <a:latin typeface="Arial"/>
                        </a:rPr>
                        <a:t>Voor een karakter aan het einde van een regel</a:t>
                      </a:r>
                    </a:p>
                  </a:txBody>
                  <a:tcPr/>
                </a:tc>
                <a:extLst>
                  <a:ext uri="{0D108BD9-81ED-4DB2-BD59-A6C34878D82A}">
                    <a16:rowId xmlns:a16="http://schemas.microsoft.com/office/drawing/2014/main" val="1977628610"/>
                  </a:ext>
                </a:extLst>
              </a:tr>
            </a:tbl>
          </a:graphicData>
        </a:graphic>
      </p:graphicFrame>
    </p:spTree>
    <p:extLst>
      <p:ext uri="{BB962C8B-B14F-4D97-AF65-F5344CB8AC3E}">
        <p14:creationId xmlns:p14="http://schemas.microsoft.com/office/powerpoint/2010/main" val="25202554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1800" b="0">
                <a:latin typeface="Montserrat SemiBold"/>
              </a:rPr>
              <a:t>Voorbeelden: </a:t>
            </a:r>
          </a:p>
          <a:p>
            <a:pPr marL="0" indent="0">
              <a:buNone/>
            </a:pPr>
            <a:endParaRPr lang="nl-NL" sz="2400" b="0">
              <a:latin typeface="Montserrat SemiBold"/>
            </a:endParaRPr>
          </a:p>
          <a:p>
            <a:pPr marL="0" indent="0">
              <a:buNone/>
            </a:pPr>
            <a:endParaRPr lang="nl-NL" sz="2400" b="0" u="sng">
              <a:latin typeface="Montserrat SemiBold"/>
            </a:endParaRPr>
          </a:p>
          <a:p>
            <a:pPr marL="0" indent="0">
              <a:buNone/>
            </a:pPr>
            <a:endParaRPr lang="nl-NL" sz="2400" b="0" u="sng"/>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124</a:t>
            </a:fld>
            <a:endParaRPr lang="nl-BE"/>
          </a:p>
        </p:txBody>
      </p:sp>
      <p:pic>
        <p:nvPicPr>
          <p:cNvPr id="9" name="Picture 9" descr="Text&#10;&#10;Description automatically generated">
            <a:extLst>
              <a:ext uri="{FF2B5EF4-FFF2-40B4-BE49-F238E27FC236}">
                <a16:creationId xmlns:a16="http://schemas.microsoft.com/office/drawing/2014/main" id="{22270474-75BE-4654-8AEA-0C338AEBE51B}"/>
              </a:ext>
            </a:extLst>
          </p:cNvPr>
          <p:cNvPicPr>
            <a:picLocks noChangeAspect="1"/>
          </p:cNvPicPr>
          <p:nvPr/>
        </p:nvPicPr>
        <p:blipFill>
          <a:blip r:embed="rId3"/>
          <a:stretch>
            <a:fillRect/>
          </a:stretch>
        </p:blipFill>
        <p:spPr>
          <a:xfrm>
            <a:off x="1274523" y="1962767"/>
            <a:ext cx="4661247" cy="615150"/>
          </a:xfrm>
          <a:prstGeom prst="rect">
            <a:avLst/>
          </a:prstGeom>
        </p:spPr>
      </p:pic>
      <p:pic>
        <p:nvPicPr>
          <p:cNvPr id="10" name="Picture 10" descr="Text&#10;&#10;Description automatically generated">
            <a:extLst>
              <a:ext uri="{FF2B5EF4-FFF2-40B4-BE49-F238E27FC236}">
                <a16:creationId xmlns:a16="http://schemas.microsoft.com/office/drawing/2014/main" id="{BF67889F-6B94-4182-A952-C67D3B7E9ED9}"/>
              </a:ext>
            </a:extLst>
          </p:cNvPr>
          <p:cNvPicPr>
            <a:picLocks noChangeAspect="1"/>
          </p:cNvPicPr>
          <p:nvPr/>
        </p:nvPicPr>
        <p:blipFill>
          <a:blip r:embed="rId4"/>
          <a:stretch>
            <a:fillRect/>
          </a:stretch>
        </p:blipFill>
        <p:spPr>
          <a:xfrm>
            <a:off x="1274523" y="2895878"/>
            <a:ext cx="4528158" cy="713950"/>
          </a:xfrm>
          <a:prstGeom prst="rect">
            <a:avLst/>
          </a:prstGeom>
        </p:spPr>
      </p:pic>
      <p:pic>
        <p:nvPicPr>
          <p:cNvPr id="11" name="Picture 11" descr="A picture containing text&#10;&#10;Description automatically generated">
            <a:extLst>
              <a:ext uri="{FF2B5EF4-FFF2-40B4-BE49-F238E27FC236}">
                <a16:creationId xmlns:a16="http://schemas.microsoft.com/office/drawing/2014/main" id="{EAB2A0D8-EC58-4BA5-AC65-DC0333E8F7F5}"/>
              </a:ext>
            </a:extLst>
          </p:cNvPr>
          <p:cNvPicPr>
            <a:picLocks noChangeAspect="1"/>
          </p:cNvPicPr>
          <p:nvPr/>
        </p:nvPicPr>
        <p:blipFill>
          <a:blip r:embed="rId5"/>
          <a:stretch>
            <a:fillRect/>
          </a:stretch>
        </p:blipFill>
        <p:spPr>
          <a:xfrm>
            <a:off x="1274523" y="3646425"/>
            <a:ext cx="4731706" cy="825580"/>
          </a:xfrm>
          <a:prstGeom prst="rect">
            <a:avLst/>
          </a:prstGeom>
        </p:spPr>
      </p:pic>
    </p:spTree>
    <p:extLst>
      <p:ext uri="{BB962C8B-B14F-4D97-AF65-F5344CB8AC3E}">
        <p14:creationId xmlns:p14="http://schemas.microsoft.com/office/powerpoint/2010/main" val="33568862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1800" b="0">
                <a:latin typeface="Montserrat SemiBold"/>
              </a:rPr>
              <a:t>Voorbeelden: </a:t>
            </a:r>
          </a:p>
          <a:p>
            <a:pPr marL="0" indent="0">
              <a:buNone/>
            </a:pPr>
            <a:endParaRPr lang="nl-NL" sz="2400" b="0">
              <a:latin typeface="Montserrat SemiBold"/>
            </a:endParaRPr>
          </a:p>
          <a:p>
            <a:pPr marL="0" indent="0">
              <a:buNone/>
            </a:pPr>
            <a:endParaRPr lang="nl-NL" sz="2400" b="0" u="sng">
              <a:latin typeface="Montserrat SemiBold"/>
            </a:endParaRPr>
          </a:p>
          <a:p>
            <a:pPr marL="0" indent="0">
              <a:buNone/>
            </a:pPr>
            <a:endParaRPr lang="nl-NL" sz="2400" b="0" u="sng"/>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125</a:t>
            </a:fld>
            <a:endParaRPr lang="nl-BE"/>
          </a:p>
        </p:txBody>
      </p:sp>
      <p:pic>
        <p:nvPicPr>
          <p:cNvPr id="8" name="Picture 8" descr="A picture containing text&#10;&#10;Description automatically generated">
            <a:extLst>
              <a:ext uri="{FF2B5EF4-FFF2-40B4-BE49-F238E27FC236}">
                <a16:creationId xmlns:a16="http://schemas.microsoft.com/office/drawing/2014/main" id="{07E1347D-C927-403C-9B29-4AEDE96932AD}"/>
              </a:ext>
            </a:extLst>
          </p:cNvPr>
          <p:cNvPicPr>
            <a:picLocks noChangeAspect="1"/>
          </p:cNvPicPr>
          <p:nvPr/>
        </p:nvPicPr>
        <p:blipFill>
          <a:blip r:embed="rId3"/>
          <a:stretch>
            <a:fillRect/>
          </a:stretch>
        </p:blipFill>
        <p:spPr>
          <a:xfrm>
            <a:off x="1204064" y="1949496"/>
            <a:ext cx="4293295" cy="751294"/>
          </a:xfrm>
          <a:prstGeom prst="rect">
            <a:avLst/>
          </a:prstGeom>
        </p:spPr>
      </p:pic>
      <p:pic>
        <p:nvPicPr>
          <p:cNvPr id="10" name="Picture 10" descr="Graphical user interface, text&#10;&#10;Description automatically generated">
            <a:extLst>
              <a:ext uri="{FF2B5EF4-FFF2-40B4-BE49-F238E27FC236}">
                <a16:creationId xmlns:a16="http://schemas.microsoft.com/office/drawing/2014/main" id="{2DC46C8C-CCD3-420D-8489-F9500081ABA2}"/>
              </a:ext>
            </a:extLst>
          </p:cNvPr>
          <p:cNvPicPr>
            <a:picLocks noChangeAspect="1"/>
          </p:cNvPicPr>
          <p:nvPr/>
        </p:nvPicPr>
        <p:blipFill>
          <a:blip r:embed="rId4"/>
          <a:stretch>
            <a:fillRect/>
          </a:stretch>
        </p:blipFill>
        <p:spPr>
          <a:xfrm>
            <a:off x="1204064" y="3240690"/>
            <a:ext cx="4285467" cy="525366"/>
          </a:xfrm>
          <a:prstGeom prst="rect">
            <a:avLst/>
          </a:prstGeom>
        </p:spPr>
      </p:pic>
      <p:pic>
        <p:nvPicPr>
          <p:cNvPr id="11" name="Picture 11" descr="Text&#10;&#10;Description automatically generated">
            <a:extLst>
              <a:ext uri="{FF2B5EF4-FFF2-40B4-BE49-F238E27FC236}">
                <a16:creationId xmlns:a16="http://schemas.microsoft.com/office/drawing/2014/main" id="{E368F2D9-4CC2-4DC1-BE00-D7619C707CCC}"/>
              </a:ext>
            </a:extLst>
          </p:cNvPr>
          <p:cNvPicPr>
            <a:picLocks noChangeAspect="1"/>
          </p:cNvPicPr>
          <p:nvPr/>
        </p:nvPicPr>
        <p:blipFill>
          <a:blip r:embed="rId5"/>
          <a:stretch>
            <a:fillRect/>
          </a:stretch>
        </p:blipFill>
        <p:spPr>
          <a:xfrm>
            <a:off x="1243208" y="3889909"/>
            <a:ext cx="4261980" cy="518675"/>
          </a:xfrm>
          <a:prstGeom prst="rect">
            <a:avLst/>
          </a:prstGeom>
        </p:spPr>
      </p:pic>
      <p:pic>
        <p:nvPicPr>
          <p:cNvPr id="12" name="Afbeelding 12" descr="Afbeelding met tekst&#10;&#10;Automatisch gegenereerde beschrijving">
            <a:extLst>
              <a:ext uri="{FF2B5EF4-FFF2-40B4-BE49-F238E27FC236}">
                <a16:creationId xmlns:a16="http://schemas.microsoft.com/office/drawing/2014/main" id="{46CC26C9-5937-4DEE-B7BC-7F76FD363BAA}"/>
              </a:ext>
            </a:extLst>
          </p:cNvPr>
          <p:cNvPicPr>
            <a:picLocks noChangeAspect="1"/>
          </p:cNvPicPr>
          <p:nvPr/>
        </p:nvPicPr>
        <p:blipFill>
          <a:blip r:embed="rId6"/>
          <a:stretch>
            <a:fillRect/>
          </a:stretch>
        </p:blipFill>
        <p:spPr>
          <a:xfrm>
            <a:off x="1241967" y="2757008"/>
            <a:ext cx="3245004" cy="549460"/>
          </a:xfrm>
          <a:prstGeom prst="rect">
            <a:avLst/>
          </a:prstGeom>
        </p:spPr>
      </p:pic>
    </p:spTree>
    <p:extLst>
      <p:ext uri="{BB962C8B-B14F-4D97-AF65-F5344CB8AC3E}">
        <p14:creationId xmlns:p14="http://schemas.microsoft.com/office/powerpoint/2010/main" val="9410147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1800" b="0" dirty="0">
                <a:latin typeface="Montserrat SemiBold"/>
              </a:rPr>
              <a:t>Voorbeelden: </a:t>
            </a:r>
          </a:p>
          <a:p>
            <a:endParaRPr lang="nl" sz="1800" b="0" dirty="0">
              <a:latin typeface="Montserrat SemiBold"/>
            </a:endParaRPr>
          </a:p>
          <a:p>
            <a:endParaRPr lang="nl" sz="1800" b="0" dirty="0">
              <a:latin typeface="Montserrat SemiBold"/>
            </a:endParaRPr>
          </a:p>
          <a:p>
            <a:endParaRPr lang="nl" sz="1800" b="0" dirty="0">
              <a:latin typeface="Montserrat SemiBold"/>
            </a:endParaRPr>
          </a:p>
          <a:p>
            <a:r>
              <a:rPr lang="nl" sz="1600" b="0" dirty="0">
                <a:latin typeface="Montserrat SemiBold"/>
              </a:rPr>
              <a:t>Gebruik het </a:t>
            </a:r>
            <a:r>
              <a:rPr lang="nl" sz="1600" dirty="0">
                <a:solidFill>
                  <a:srgbClr val="FF0000"/>
                </a:solidFill>
                <a:latin typeface="Montserrat SemiBold"/>
              </a:rPr>
              <a:t>\</a:t>
            </a:r>
            <a:r>
              <a:rPr lang="nl" sz="1600" b="0" dirty="0">
                <a:latin typeface="Montserrat SemiBold"/>
              </a:rPr>
              <a:t>-teken om overeenkomsten met een teken dat een reguliere</a:t>
            </a:r>
            <a:r>
              <a:rPr lang="nl" b="0" dirty="0">
                <a:latin typeface="Montserrat SemiBold"/>
              </a:rPr>
              <a:t> </a:t>
            </a:r>
            <a:r>
              <a:rPr lang="nl" sz="1600" b="0" dirty="0">
                <a:latin typeface="Montserrat SemiBold"/>
              </a:rPr>
              <a:t>expressieteken is op te halen:</a:t>
            </a:r>
            <a:br>
              <a:rPr lang="nl" sz="1600" b="0" dirty="0"/>
            </a:br>
            <a:br>
              <a:rPr lang="nl" b="0" dirty="0"/>
            </a:br>
            <a:endParaRPr lang="nl" b="0" dirty="0">
              <a:latin typeface="Montserrat SemiBold"/>
            </a:endParaRPr>
          </a:p>
          <a:p>
            <a:pPr marL="0" indent="0">
              <a:buNone/>
            </a:pPr>
            <a:endParaRPr lang="nl-NL" sz="2400" b="0" dirty="0"/>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126</a:t>
            </a:fld>
            <a:endParaRPr lang="nl-BE"/>
          </a:p>
        </p:txBody>
      </p:sp>
      <p:pic>
        <p:nvPicPr>
          <p:cNvPr id="12" name="Picture 12" descr="Graphical user interface, text&#10;&#10;Description automatically generated">
            <a:extLst>
              <a:ext uri="{FF2B5EF4-FFF2-40B4-BE49-F238E27FC236}">
                <a16:creationId xmlns:a16="http://schemas.microsoft.com/office/drawing/2014/main" id="{F29163DE-3235-41CA-AAAC-78F1031F58AA}"/>
              </a:ext>
            </a:extLst>
          </p:cNvPr>
          <p:cNvPicPr>
            <a:picLocks noChangeAspect="1"/>
          </p:cNvPicPr>
          <p:nvPr/>
        </p:nvPicPr>
        <p:blipFill>
          <a:blip r:embed="rId3"/>
          <a:stretch>
            <a:fillRect/>
          </a:stretch>
        </p:blipFill>
        <p:spPr>
          <a:xfrm>
            <a:off x="1290181" y="2063381"/>
            <a:ext cx="4943083" cy="617471"/>
          </a:xfrm>
          <a:prstGeom prst="rect">
            <a:avLst/>
          </a:prstGeom>
        </p:spPr>
      </p:pic>
      <p:pic>
        <p:nvPicPr>
          <p:cNvPr id="13" name="Picture 13" descr="Graphical user interface, text&#10;&#10;Description automatically generated">
            <a:extLst>
              <a:ext uri="{FF2B5EF4-FFF2-40B4-BE49-F238E27FC236}">
                <a16:creationId xmlns:a16="http://schemas.microsoft.com/office/drawing/2014/main" id="{BD4429DC-ACCE-40AE-84A2-49966DC68C84}"/>
              </a:ext>
            </a:extLst>
          </p:cNvPr>
          <p:cNvPicPr>
            <a:picLocks noChangeAspect="1"/>
          </p:cNvPicPr>
          <p:nvPr/>
        </p:nvPicPr>
        <p:blipFill>
          <a:blip r:embed="rId4"/>
          <a:stretch>
            <a:fillRect/>
          </a:stretch>
        </p:blipFill>
        <p:spPr>
          <a:xfrm>
            <a:off x="1226976" y="3721131"/>
            <a:ext cx="4935254" cy="500673"/>
          </a:xfrm>
          <a:prstGeom prst="rect">
            <a:avLst/>
          </a:prstGeom>
        </p:spPr>
      </p:pic>
    </p:spTree>
    <p:extLst>
      <p:ext uri="{BB962C8B-B14F-4D97-AF65-F5344CB8AC3E}">
        <p14:creationId xmlns:p14="http://schemas.microsoft.com/office/powerpoint/2010/main" val="11824193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1800" b="0">
                <a:latin typeface="Montserrat SemiBold"/>
              </a:rPr>
              <a:t>Karakters voor uitgebreide reguliere expressies: </a:t>
            </a:r>
          </a:p>
          <a:p>
            <a:pPr marL="0" indent="0">
              <a:buNone/>
            </a:pPr>
            <a:endParaRPr lang="nl-NL" sz="2400" b="0">
              <a:latin typeface="Montserrat SemiBold"/>
            </a:endParaRPr>
          </a:p>
          <a:p>
            <a:pPr marL="0" indent="0">
              <a:buNone/>
            </a:pPr>
            <a:endParaRPr lang="nl-NL" sz="2400" b="0" u="sng">
              <a:latin typeface="Montserrat SemiBold"/>
            </a:endParaRPr>
          </a:p>
          <a:p>
            <a:pPr marL="0" indent="0">
              <a:buNone/>
            </a:pPr>
            <a:endParaRPr lang="nl-NL" sz="2400" b="0" u="sng"/>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127</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1204943394"/>
              </p:ext>
            </p:extLst>
          </p:nvPr>
        </p:nvGraphicFramePr>
        <p:xfrm>
          <a:off x="1231320" y="2112461"/>
          <a:ext cx="7132848" cy="1445699"/>
        </p:xfrm>
        <a:graphic>
          <a:graphicData uri="http://schemas.openxmlformats.org/drawingml/2006/table">
            <a:tbl>
              <a:tblPr firstRow="1" bandRow="1">
                <a:tableStyleId>{5C22544A-7EE6-4342-B048-85BDC9FD1C3A}</a:tableStyleId>
              </a:tblPr>
              <a:tblGrid>
                <a:gridCol w="1171797">
                  <a:extLst>
                    <a:ext uri="{9D8B030D-6E8A-4147-A177-3AD203B41FA5}">
                      <a16:colId xmlns:a16="http://schemas.microsoft.com/office/drawing/2014/main" val="3300279328"/>
                    </a:ext>
                  </a:extLst>
                </a:gridCol>
                <a:gridCol w="5961051">
                  <a:extLst>
                    <a:ext uri="{9D8B030D-6E8A-4147-A177-3AD203B41FA5}">
                      <a16:colId xmlns:a16="http://schemas.microsoft.com/office/drawing/2014/main" val="1456163393"/>
                    </a:ext>
                  </a:extLst>
                </a:gridCol>
              </a:tblGrid>
              <a:tr h="439859">
                <a:tc>
                  <a:txBody>
                    <a:bodyPr/>
                    <a:lstStyle/>
                    <a:p>
                      <a:pPr algn="ctr"/>
                      <a:r>
                        <a:rPr lang="nl-BE" sz="1600"/>
                        <a:t>karakters</a:t>
                      </a:r>
                    </a:p>
                  </a:txBody>
                  <a:tcPr/>
                </a:tc>
                <a:tc>
                  <a:txBody>
                    <a:bodyPr/>
                    <a:lstStyle/>
                    <a:p>
                      <a:pPr algn="ctr"/>
                      <a:r>
                        <a:rPr lang="nl-BE" sz="1600"/>
                        <a:t>Werking</a:t>
                      </a:r>
                    </a:p>
                  </a:txBody>
                  <a:tcPr/>
                </a:tc>
                <a:extLst>
                  <a:ext uri="{0D108BD9-81ED-4DB2-BD59-A6C34878D82A}">
                    <a16:rowId xmlns:a16="http://schemas.microsoft.com/office/drawing/2014/main" val="2314418158"/>
                  </a:ext>
                </a:extLst>
              </a:tr>
              <a:tr h="260324">
                <a:tc>
                  <a:txBody>
                    <a:bodyPr/>
                    <a:lstStyle/>
                    <a:p>
                      <a:r>
                        <a:rPr lang="nl-BE" sz="1600"/>
                        <a:t>?</a:t>
                      </a:r>
                    </a:p>
                  </a:txBody>
                  <a:tcPr/>
                </a:tc>
                <a:tc>
                  <a:txBody>
                    <a:bodyPr/>
                    <a:lstStyle/>
                    <a:p>
                      <a:r>
                        <a:rPr lang="nl-BE" sz="1600"/>
                        <a:t>het karakter is optioneel karakter (komt 0 of een keer voor)</a:t>
                      </a:r>
                    </a:p>
                  </a:txBody>
                  <a:tcPr/>
                </a:tc>
                <a:extLst>
                  <a:ext uri="{0D108BD9-81ED-4DB2-BD59-A6C34878D82A}">
                    <a16:rowId xmlns:a16="http://schemas.microsoft.com/office/drawing/2014/main" val="373563703"/>
                  </a:ext>
                </a:extLst>
              </a:tr>
              <a:tr h="260324">
                <a:tc>
                  <a:txBody>
                    <a:bodyPr/>
                    <a:lstStyle/>
                    <a:p>
                      <a:r>
                        <a:rPr lang="nl-BE" sz="1600"/>
                        <a:t>+</a:t>
                      </a:r>
                    </a:p>
                  </a:txBody>
                  <a:tcPr/>
                </a:tc>
                <a:tc>
                  <a:txBody>
                    <a:bodyPr/>
                    <a:lstStyle/>
                    <a:p>
                      <a:pPr lvl="0">
                        <a:buNone/>
                      </a:pPr>
                      <a:r>
                        <a:rPr lang="nl-BE" sz="1600"/>
                        <a:t>het karakter komt één of meerdere keer voor</a:t>
                      </a:r>
                    </a:p>
                  </a:txBody>
                  <a:tcPr/>
                </a:tc>
                <a:extLst>
                  <a:ext uri="{0D108BD9-81ED-4DB2-BD59-A6C34878D82A}">
                    <a16:rowId xmlns:a16="http://schemas.microsoft.com/office/drawing/2014/main" val="53908607"/>
                  </a:ext>
                </a:extLst>
              </a:tr>
              <a:tr h="260324">
                <a:tc>
                  <a:txBody>
                    <a:bodyPr/>
                    <a:lstStyle/>
                    <a:p>
                      <a:pPr lvl="0">
                        <a:buNone/>
                      </a:pPr>
                      <a:r>
                        <a:rPr lang="nl-BE" sz="1600"/>
                        <a:t>|</a:t>
                      </a:r>
                    </a:p>
                  </a:txBody>
                  <a:tcPr/>
                </a:tc>
                <a:tc>
                  <a:txBody>
                    <a:bodyPr/>
                    <a:lstStyle/>
                    <a:p>
                      <a:pPr lvl="0">
                        <a:buNone/>
                      </a:pPr>
                      <a:r>
                        <a:rPr lang="nl" sz="1600" b="0" i="0" u="none" strike="noStrike" noProof="0">
                          <a:latin typeface="Arial"/>
                        </a:rPr>
                        <a:t>om keuzes te maken tussen verschillende karakters</a:t>
                      </a:r>
                    </a:p>
                  </a:txBody>
                  <a:tcPr/>
                </a:tc>
                <a:extLst>
                  <a:ext uri="{0D108BD9-81ED-4DB2-BD59-A6C34878D82A}">
                    <a16:rowId xmlns:a16="http://schemas.microsoft.com/office/drawing/2014/main" val="3378360265"/>
                  </a:ext>
                </a:extLst>
              </a:tr>
            </a:tbl>
          </a:graphicData>
        </a:graphic>
      </p:graphicFrame>
    </p:spTree>
    <p:extLst>
      <p:ext uri="{BB962C8B-B14F-4D97-AF65-F5344CB8AC3E}">
        <p14:creationId xmlns:p14="http://schemas.microsoft.com/office/powerpoint/2010/main" val="9032833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 sz="1800" b="0">
                <a:latin typeface="Montserrat SemiBold"/>
              </a:rPr>
              <a:t>Voorbeelden: </a:t>
            </a:r>
          </a:p>
          <a:p>
            <a:pPr marL="0" indent="0">
              <a:buNone/>
            </a:pPr>
            <a:endParaRPr lang="nl-NL" sz="2400" b="0">
              <a:latin typeface="Montserrat SemiBold"/>
            </a:endParaRPr>
          </a:p>
          <a:p>
            <a:pPr marL="0" indent="0">
              <a:buNone/>
            </a:pPr>
            <a:endParaRPr lang="nl-NL" sz="2400" b="0" u="sng">
              <a:latin typeface="Montserrat SemiBold"/>
            </a:endParaRPr>
          </a:p>
          <a:p>
            <a:pPr marL="0" indent="0">
              <a:buNone/>
            </a:pPr>
            <a:endParaRPr lang="nl-NL" sz="2400" b="0" u="sng"/>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3.14. Werken met tekst.</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128</a:t>
            </a:fld>
            <a:endParaRPr lang="nl-BE"/>
          </a:p>
        </p:txBody>
      </p:sp>
      <p:pic>
        <p:nvPicPr>
          <p:cNvPr id="9" name="Picture 9" descr="A picture containing graphical user interface, text, application&#10;&#10;Description automatically generated">
            <a:extLst>
              <a:ext uri="{FF2B5EF4-FFF2-40B4-BE49-F238E27FC236}">
                <a16:creationId xmlns:a16="http://schemas.microsoft.com/office/drawing/2014/main" id="{0DF49DD0-82DA-4AD4-A99A-4DDF3F55590F}"/>
              </a:ext>
            </a:extLst>
          </p:cNvPr>
          <p:cNvPicPr>
            <a:picLocks noChangeAspect="1"/>
          </p:cNvPicPr>
          <p:nvPr/>
        </p:nvPicPr>
        <p:blipFill>
          <a:blip r:embed="rId3"/>
          <a:stretch>
            <a:fillRect/>
          </a:stretch>
        </p:blipFill>
        <p:spPr>
          <a:xfrm>
            <a:off x="1266694" y="1903254"/>
            <a:ext cx="5960822" cy="632404"/>
          </a:xfrm>
          <a:prstGeom prst="rect">
            <a:avLst/>
          </a:prstGeom>
        </p:spPr>
      </p:pic>
      <p:pic>
        <p:nvPicPr>
          <p:cNvPr id="11" name="Picture 11" descr="Text&#10;&#10;Description automatically generated">
            <a:extLst>
              <a:ext uri="{FF2B5EF4-FFF2-40B4-BE49-F238E27FC236}">
                <a16:creationId xmlns:a16="http://schemas.microsoft.com/office/drawing/2014/main" id="{2321E73A-0D7A-4174-84F7-A5FD7C4EBBCB}"/>
              </a:ext>
            </a:extLst>
          </p:cNvPr>
          <p:cNvPicPr>
            <a:picLocks noChangeAspect="1"/>
          </p:cNvPicPr>
          <p:nvPr/>
        </p:nvPicPr>
        <p:blipFill>
          <a:blip r:embed="rId4"/>
          <a:stretch>
            <a:fillRect/>
          </a:stretch>
        </p:blipFill>
        <p:spPr>
          <a:xfrm>
            <a:off x="1266695" y="3712611"/>
            <a:ext cx="5906021" cy="591434"/>
          </a:xfrm>
          <a:prstGeom prst="rect">
            <a:avLst/>
          </a:prstGeom>
        </p:spPr>
      </p:pic>
      <p:pic>
        <p:nvPicPr>
          <p:cNvPr id="12" name="Picture 12" descr="Text&#10;&#10;Description automatically generated">
            <a:extLst>
              <a:ext uri="{FF2B5EF4-FFF2-40B4-BE49-F238E27FC236}">
                <a16:creationId xmlns:a16="http://schemas.microsoft.com/office/drawing/2014/main" id="{11062301-139C-4148-AE26-02A56D4DBAC4}"/>
              </a:ext>
            </a:extLst>
          </p:cNvPr>
          <p:cNvPicPr>
            <a:picLocks noChangeAspect="1"/>
          </p:cNvPicPr>
          <p:nvPr/>
        </p:nvPicPr>
        <p:blipFill>
          <a:blip r:embed="rId5"/>
          <a:stretch>
            <a:fillRect/>
          </a:stretch>
        </p:blipFill>
        <p:spPr>
          <a:xfrm>
            <a:off x="1305838" y="2759629"/>
            <a:ext cx="5381494" cy="806385"/>
          </a:xfrm>
          <a:prstGeom prst="rect">
            <a:avLst/>
          </a:prstGeom>
        </p:spPr>
      </p:pic>
    </p:spTree>
    <p:extLst>
      <p:ext uri="{BB962C8B-B14F-4D97-AF65-F5344CB8AC3E}">
        <p14:creationId xmlns:p14="http://schemas.microsoft.com/office/powerpoint/2010/main" val="8259897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63DF4-A581-3E47-9E94-2FBBDAF8A20D}"/>
              </a:ext>
            </a:extLst>
          </p:cNvPr>
          <p:cNvSpPr>
            <a:spLocks noGrp="1"/>
          </p:cNvSpPr>
          <p:nvPr>
            <p:ph type="ctrTitle"/>
          </p:nvPr>
        </p:nvSpPr>
        <p:spPr/>
        <p:txBody>
          <a:bodyPr/>
          <a:lstStyle/>
          <a:p>
            <a:r>
              <a:rPr lang="nl-BE">
                <a:latin typeface="Montserrat ExtraBold"/>
              </a:rPr>
              <a:t>3.15. Groepen aanmaken.</a:t>
            </a:r>
          </a:p>
        </p:txBody>
      </p:sp>
    </p:spTree>
    <p:extLst>
      <p:ext uri="{BB962C8B-B14F-4D97-AF65-F5344CB8AC3E}">
        <p14:creationId xmlns:p14="http://schemas.microsoft.com/office/powerpoint/2010/main" val="3479343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5C165C1-3D03-43EA-8355-0804F353DD2E}"/>
              </a:ext>
            </a:extLst>
          </p:cNvPr>
          <p:cNvSpPr>
            <a:spLocks noGrp="1"/>
          </p:cNvSpPr>
          <p:nvPr>
            <p:ph idx="1"/>
          </p:nvPr>
        </p:nvSpPr>
        <p:spPr/>
        <p:txBody>
          <a:bodyPr vert="horz" lIns="91440" tIns="45720" rIns="91440" bIns="45720" rtlCol="0" anchor="t">
            <a:normAutofit fontScale="55000" lnSpcReduction="20000"/>
          </a:bodyPr>
          <a:lstStyle/>
          <a:p>
            <a:r>
              <a:rPr lang="nl-NL" b="0" dirty="0"/>
              <a:t>Historisch gezien is de meeste software uitgegeven onder een </a:t>
            </a:r>
            <a:r>
              <a:rPr lang="nl-NL" b="0" dirty="0" err="1">
                <a:solidFill>
                  <a:srgbClr val="FF0000"/>
                </a:solidFill>
              </a:rPr>
              <a:t>closed</a:t>
            </a:r>
            <a:r>
              <a:rPr lang="nl-NL" b="0" dirty="0">
                <a:solidFill>
                  <a:srgbClr val="FF0000"/>
                </a:solidFill>
              </a:rPr>
              <a:t> source-licentie</a:t>
            </a:r>
            <a:r>
              <a:rPr lang="nl-NL" b="0" dirty="0"/>
              <a:t>.</a:t>
            </a:r>
            <a:br>
              <a:rPr lang="nl-NL" b="0" dirty="0"/>
            </a:br>
            <a:br>
              <a:rPr lang="nl-NL" b="0" dirty="0"/>
            </a:br>
            <a:r>
              <a:rPr lang="nl-NL" b="0" dirty="0">
                <a:latin typeface="Montserrat SemiBold"/>
              </a:rPr>
              <a:t>Dit betekent dat je het recht krijgt om het uitvoerbare programma of de machinecode te gebruiken, maar de broncode niet kunt zien.</a:t>
            </a:r>
            <a:endParaRPr lang="nl-NL" dirty="0">
              <a:latin typeface="Montserrat SemiBold"/>
            </a:endParaRPr>
          </a:p>
          <a:p>
            <a:endParaRPr lang="nl-NL" dirty="0"/>
          </a:p>
          <a:p>
            <a:r>
              <a:rPr lang="nl-NL" b="0" dirty="0"/>
              <a:t>De ontwikkeling van Linux loopt sterk parallel met de opkomst van </a:t>
            </a:r>
            <a:r>
              <a:rPr lang="nl-NL" b="0" dirty="0">
                <a:solidFill>
                  <a:srgbClr val="FF0000"/>
                </a:solidFill>
              </a:rPr>
              <a:t>open source software</a:t>
            </a:r>
            <a:r>
              <a:rPr lang="nl-NL" b="0" dirty="0"/>
              <a:t>.</a:t>
            </a:r>
            <a:br>
              <a:rPr lang="nl-NL" b="0" dirty="0"/>
            </a:br>
            <a:br>
              <a:rPr lang="nl-NL" b="0" dirty="0"/>
            </a:br>
            <a:r>
              <a:rPr lang="nl-NL" b="0" dirty="0">
                <a:latin typeface="Montserrat SemiBold"/>
              </a:rPr>
              <a:t>De open source filosofie is dat je het recht hebt om de softwarebroncode te verkrijgen en deze voor eigen gebruik te wijzigen.</a:t>
            </a:r>
            <a:endParaRPr lang="nl-NL" dirty="0">
              <a:latin typeface="Montserrat SemiBold"/>
            </a:endParaRPr>
          </a:p>
        </p:txBody>
      </p:sp>
      <p:sp>
        <p:nvSpPr>
          <p:cNvPr id="3" name="Titel 2">
            <a:extLst>
              <a:ext uri="{FF2B5EF4-FFF2-40B4-BE49-F238E27FC236}">
                <a16:creationId xmlns:a16="http://schemas.microsoft.com/office/drawing/2014/main" id="{8EA26E68-9833-483D-A133-AA4A1C93E5A6}"/>
              </a:ext>
            </a:extLst>
          </p:cNvPr>
          <p:cNvSpPr>
            <a:spLocks noGrp="1"/>
          </p:cNvSpPr>
          <p:nvPr>
            <p:ph type="ctrTitle"/>
          </p:nvPr>
        </p:nvSpPr>
        <p:spPr/>
        <p:txBody>
          <a:bodyPr/>
          <a:lstStyle/>
          <a:p>
            <a:r>
              <a:rPr lang="nl-NL">
                <a:latin typeface="Montserrat ExtraBold"/>
              </a:rPr>
              <a:t>3.1. Linux introductie.</a:t>
            </a:r>
            <a:endParaRPr lang="nl-NL"/>
          </a:p>
        </p:txBody>
      </p:sp>
      <p:sp>
        <p:nvSpPr>
          <p:cNvPr id="4" name="Tijdelijke aanduiding voor tekst 3">
            <a:extLst>
              <a:ext uri="{FF2B5EF4-FFF2-40B4-BE49-F238E27FC236}">
                <a16:creationId xmlns:a16="http://schemas.microsoft.com/office/drawing/2014/main" id="{A22F3BBC-A267-42A3-9105-9E5BC4B599C7}"/>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1F0F9A2B-7680-4327-84DE-74454208669A}"/>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9F0D0182-7305-4A5D-9536-CCC6599D77C3}"/>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BAA55552-571E-4411-A701-18943624A55D}"/>
              </a:ext>
            </a:extLst>
          </p:cNvPr>
          <p:cNvSpPr>
            <a:spLocks noGrp="1"/>
          </p:cNvSpPr>
          <p:nvPr>
            <p:ph type="sldNum" sz="quarter" idx="15"/>
          </p:nvPr>
        </p:nvSpPr>
        <p:spPr/>
        <p:txBody>
          <a:bodyPr/>
          <a:lstStyle/>
          <a:p>
            <a:fld id="{B0EEF914-8D73-5B41-B290-03D35A232D30}" type="slidenum">
              <a:rPr lang="nl-BE" smtClean="0"/>
              <a:t>13</a:t>
            </a:fld>
            <a:endParaRPr lang="nl-BE"/>
          </a:p>
        </p:txBody>
      </p:sp>
    </p:spTree>
    <p:extLst>
      <p:ext uri="{BB962C8B-B14F-4D97-AF65-F5344CB8AC3E}">
        <p14:creationId xmlns:p14="http://schemas.microsoft.com/office/powerpoint/2010/main" val="9261479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r>
              <a:rPr lang="nl" sz="1800" b="0">
                <a:latin typeface="Montserrat SemiBold"/>
              </a:rPr>
              <a:t>Groepen bieden gebruikers een manier om bestanden te delen. </a:t>
            </a:r>
            <a:endParaRPr lang="nl" sz="1800" b="0"/>
          </a:p>
          <a:p>
            <a:pPr marL="0" indent="0">
              <a:buNone/>
            </a:pPr>
            <a:endParaRPr lang="nl" sz="1800" b="0">
              <a:latin typeface="Montserrat SemiBold"/>
            </a:endParaRPr>
          </a:p>
          <a:p>
            <a:r>
              <a:rPr lang="nl" sz="1800" b="0">
                <a:latin typeface="Montserrat SemiBold"/>
              </a:rPr>
              <a:t>Bij het maken van een groep kan het grep-commando worden gebruikt om de configuratie en wijzigingen te verifiëren.</a:t>
            </a:r>
            <a:endParaRPr lang="nl"/>
          </a:p>
          <a:p>
            <a:endParaRPr lang="nl" sz="1800" b="0">
              <a:latin typeface="Montserrat SemiBold"/>
            </a:endParaRPr>
          </a:p>
          <a:p>
            <a:pPr marL="0" indent="0">
              <a:buNone/>
            </a:pPr>
            <a:endParaRPr lang="nl-NL" sz="2400" b="0">
              <a:latin typeface="Montserrat SemiBold"/>
            </a:endParaRPr>
          </a:p>
          <a:p>
            <a:pPr marL="0" indent="0">
              <a:buNone/>
            </a:pPr>
            <a:endParaRPr lang="nl-NL" sz="2400" b="0" u="sng"/>
          </a:p>
          <a:p>
            <a:pPr marL="0" indent="0">
              <a:buNone/>
            </a:pPr>
            <a:endParaRPr lang="nl-NL" sz="2400" b="0" u="sng"/>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a:latin typeface="Montserrat ExtraBold"/>
              </a:rPr>
              <a:t>3.15. Groepen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130</a:t>
            </a:fld>
            <a:endParaRPr lang="nl-BE"/>
          </a:p>
        </p:txBody>
      </p:sp>
      <p:pic>
        <p:nvPicPr>
          <p:cNvPr id="9" name="Picture 9">
            <a:extLst>
              <a:ext uri="{FF2B5EF4-FFF2-40B4-BE49-F238E27FC236}">
                <a16:creationId xmlns:a16="http://schemas.microsoft.com/office/drawing/2014/main" id="{374CAFCE-CC5D-990B-7C35-7204421DC740}"/>
              </a:ext>
            </a:extLst>
          </p:cNvPr>
          <p:cNvPicPr>
            <a:picLocks noChangeAspect="1"/>
          </p:cNvPicPr>
          <p:nvPr/>
        </p:nvPicPr>
        <p:blipFill>
          <a:blip r:embed="rId3"/>
          <a:stretch>
            <a:fillRect/>
          </a:stretch>
        </p:blipFill>
        <p:spPr>
          <a:xfrm>
            <a:off x="2280745" y="3319298"/>
            <a:ext cx="5252544" cy="587265"/>
          </a:xfrm>
          <a:prstGeom prst="rect">
            <a:avLst/>
          </a:prstGeom>
        </p:spPr>
      </p:pic>
    </p:spTree>
    <p:extLst>
      <p:ext uri="{BB962C8B-B14F-4D97-AF65-F5344CB8AC3E}">
        <p14:creationId xmlns:p14="http://schemas.microsoft.com/office/powerpoint/2010/main" val="17253480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r>
              <a:rPr lang="nl" sz="1800" b="0" dirty="0">
                <a:latin typeface="Montserrat SemiBold"/>
              </a:rPr>
              <a:t>Met het commando </a:t>
            </a:r>
            <a:r>
              <a:rPr lang="nl" sz="1800" dirty="0">
                <a:solidFill>
                  <a:srgbClr val="FF0000"/>
                </a:solidFill>
                <a:latin typeface="Montserrat SemiBold"/>
              </a:rPr>
              <a:t>groupadd</a:t>
            </a:r>
            <a:r>
              <a:rPr lang="nl" sz="1800" b="0" dirty="0">
                <a:latin typeface="Montserrat SemiBold"/>
              </a:rPr>
              <a:t> kan je als rootgebruiker een nieuwe groep aanmaken. </a:t>
            </a:r>
            <a:endParaRPr lang="nl-NL" dirty="0"/>
          </a:p>
          <a:p>
            <a:endParaRPr lang="nl" sz="1800" b="0" dirty="0">
              <a:latin typeface="Montserrat SemiBold"/>
            </a:endParaRPr>
          </a:p>
          <a:p>
            <a:r>
              <a:rPr lang="nl" sz="1800" b="0" dirty="0">
                <a:latin typeface="Montserrat SemiBold"/>
              </a:rPr>
              <a:t>Als je geen optie gebruikt, zal groupadd automatisch een GroupID (GID) toewijzen die één waarde hoger is dan de laatst toegevoegde</a:t>
            </a:r>
            <a:r>
              <a:rPr lang="nl" sz="1800" b="0" dirty="0">
                <a:solidFill>
                  <a:srgbClr val="0070C0"/>
                </a:solidFill>
                <a:latin typeface="Montserrat SemiBold"/>
              </a:rPr>
              <a:t> </a:t>
            </a:r>
            <a:r>
              <a:rPr lang="nl" sz="1800" b="0" dirty="0">
                <a:solidFill>
                  <a:schemeClr val="bg2"/>
                </a:solidFill>
                <a:latin typeface="Montserrat SemiBold"/>
              </a:rPr>
              <a:t>waarde in het bestand</a:t>
            </a:r>
            <a:r>
              <a:rPr lang="nl" sz="1800" b="0" dirty="0">
                <a:solidFill>
                  <a:srgbClr val="0070C0"/>
                </a:solidFill>
                <a:latin typeface="Montserrat SemiBold"/>
              </a:rPr>
              <a:t> /etc/group</a:t>
            </a:r>
            <a:r>
              <a:rPr lang="nl" sz="1800" b="0" dirty="0">
                <a:latin typeface="Montserrat SemiBold"/>
              </a:rPr>
              <a:t>. </a:t>
            </a:r>
            <a:endParaRPr lang="nl" dirty="0"/>
          </a:p>
          <a:p>
            <a:endParaRPr lang="nl" sz="1800" b="0" dirty="0">
              <a:latin typeface="Montserrat SemiBold"/>
            </a:endParaRPr>
          </a:p>
          <a:p>
            <a:pPr marL="0" indent="0">
              <a:buNone/>
            </a:pPr>
            <a:endParaRPr lang="nl-NL" sz="2400" b="0" dirty="0"/>
          </a:p>
          <a:p>
            <a:pPr marL="0" indent="0">
              <a:buNone/>
            </a:pPr>
            <a:endParaRPr lang="nl-NL" sz="2400" b="0" u="sng" dirty="0"/>
          </a:p>
          <a:p>
            <a:pPr marL="0" indent="0">
              <a:buNone/>
            </a:pPr>
            <a:endParaRPr lang="nl-NL" sz="2400" b="0" u="sng" dirty="0"/>
          </a:p>
          <a:p>
            <a:pPr marL="0" indent="0">
              <a:buNone/>
            </a:pPr>
            <a:endParaRPr lang="nl-NL" sz="2400" b="0" dirty="0"/>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a:latin typeface="Montserrat ExtraBold"/>
              </a:rPr>
              <a:t>3.15. Groepen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131</a:t>
            </a:fld>
            <a:endParaRPr lang="nl-BE"/>
          </a:p>
        </p:txBody>
      </p:sp>
      <p:pic>
        <p:nvPicPr>
          <p:cNvPr id="9" name="Picture 9" descr="Text&#10;&#10;Description automatically generated">
            <a:extLst>
              <a:ext uri="{FF2B5EF4-FFF2-40B4-BE49-F238E27FC236}">
                <a16:creationId xmlns:a16="http://schemas.microsoft.com/office/drawing/2014/main" id="{5E7C58FF-37CC-1224-F566-042861BA27B9}"/>
              </a:ext>
            </a:extLst>
          </p:cNvPr>
          <p:cNvPicPr>
            <a:picLocks noChangeAspect="1"/>
          </p:cNvPicPr>
          <p:nvPr/>
        </p:nvPicPr>
        <p:blipFill>
          <a:blip r:embed="rId3"/>
          <a:stretch>
            <a:fillRect/>
          </a:stretch>
        </p:blipFill>
        <p:spPr>
          <a:xfrm>
            <a:off x="2398986" y="3387994"/>
            <a:ext cx="5022631" cy="784892"/>
          </a:xfrm>
          <a:prstGeom prst="rect">
            <a:avLst/>
          </a:prstGeom>
        </p:spPr>
      </p:pic>
    </p:spTree>
    <p:extLst>
      <p:ext uri="{BB962C8B-B14F-4D97-AF65-F5344CB8AC3E}">
        <p14:creationId xmlns:p14="http://schemas.microsoft.com/office/powerpoint/2010/main" val="3530331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439078" y="1544040"/>
            <a:ext cx="7962406" cy="3124999"/>
          </a:xfrm>
        </p:spPr>
        <p:txBody>
          <a:bodyPr vert="horz" lIns="91440" tIns="45720" rIns="91440" bIns="45720" rtlCol="0" anchor="t">
            <a:normAutofit lnSpcReduction="10000"/>
          </a:bodyPr>
          <a:lstStyle/>
          <a:p>
            <a:r>
              <a:rPr lang="nl" sz="1800" b="0" dirty="0">
                <a:latin typeface="Montserrat SemiBold"/>
              </a:rPr>
              <a:t>Gebruik de optie </a:t>
            </a:r>
            <a:r>
              <a:rPr lang="nl" sz="1800" dirty="0">
                <a:solidFill>
                  <a:srgbClr val="FF0000"/>
                </a:solidFill>
                <a:latin typeface="Montserrat SemiBold"/>
              </a:rPr>
              <a:t>-g</a:t>
            </a:r>
            <a:r>
              <a:rPr lang="nl" sz="1800" b="0" dirty="0">
                <a:latin typeface="Montserrat SemiBold"/>
              </a:rPr>
              <a:t> om een groeps-ID (GID) voor de groep op </a:t>
            </a:r>
            <a:endParaRPr lang="nl" sz="1800" b="0"/>
          </a:p>
          <a:p>
            <a:pPr marL="0" indent="0">
              <a:buNone/>
            </a:pPr>
            <a:r>
              <a:rPr lang="nl" sz="1800" b="0" dirty="0">
                <a:latin typeface="Montserrat SemiBold"/>
              </a:rPr>
              <a:t>te geven. </a:t>
            </a:r>
            <a:endParaRPr lang="nl" sz="1800" b="0"/>
          </a:p>
          <a:p>
            <a:pPr marL="0" indent="0">
              <a:buNone/>
            </a:pPr>
            <a:endParaRPr lang="nl" sz="1800" b="0" dirty="0">
              <a:latin typeface="Montserrat SemiBold"/>
            </a:endParaRPr>
          </a:p>
          <a:p>
            <a:pPr marL="0" indent="0">
              <a:buNone/>
            </a:pPr>
            <a:endParaRPr lang="nl" sz="1800" b="0" dirty="0">
              <a:latin typeface="Montserrat SemiBold"/>
            </a:endParaRPr>
          </a:p>
          <a:p>
            <a:r>
              <a:rPr lang="nl" sz="1800" b="0" dirty="0">
                <a:latin typeface="Montserrat SemiBold"/>
              </a:rPr>
              <a:t>Met het commando </a:t>
            </a:r>
            <a:r>
              <a:rPr lang="nl" sz="1800" dirty="0" err="1">
                <a:solidFill>
                  <a:srgbClr val="FF0000"/>
                </a:solidFill>
                <a:latin typeface="Montserrat SemiBold"/>
              </a:rPr>
              <a:t>cat</a:t>
            </a:r>
            <a:r>
              <a:rPr lang="nl" sz="1800" dirty="0">
                <a:solidFill>
                  <a:srgbClr val="FF0000"/>
                </a:solidFill>
                <a:latin typeface="Montserrat SemiBold"/>
              </a:rPr>
              <a:t> /</a:t>
            </a:r>
            <a:r>
              <a:rPr lang="nl" sz="1800" dirty="0" err="1">
                <a:solidFill>
                  <a:srgbClr val="FF0000"/>
                </a:solidFill>
                <a:latin typeface="Montserrat SemiBold"/>
              </a:rPr>
              <a:t>etc</a:t>
            </a:r>
            <a:r>
              <a:rPr lang="nl" sz="1800" dirty="0">
                <a:solidFill>
                  <a:srgbClr val="FF0000"/>
                </a:solidFill>
                <a:latin typeface="Montserrat SemiBold"/>
              </a:rPr>
              <a:t>/</a:t>
            </a:r>
            <a:r>
              <a:rPr lang="nl" sz="1800" dirty="0" err="1">
                <a:solidFill>
                  <a:srgbClr val="FF0000"/>
                </a:solidFill>
                <a:latin typeface="Montserrat SemiBold"/>
              </a:rPr>
              <a:t>group</a:t>
            </a:r>
            <a:r>
              <a:rPr lang="nl" sz="1800" b="0" dirty="0">
                <a:latin typeface="Montserrat SemiBold"/>
              </a:rPr>
              <a:t>, </a:t>
            </a:r>
            <a:endParaRPr lang="nl" sz="1800" b="0" dirty="0"/>
          </a:p>
          <a:p>
            <a:pPr marL="0" indent="0">
              <a:buNone/>
            </a:pPr>
            <a:r>
              <a:rPr lang="nl" sz="1800" b="0" dirty="0">
                <a:latin typeface="Montserrat SemiBold"/>
              </a:rPr>
              <a:t>     kan je de groepen visualiseren die </a:t>
            </a:r>
            <a:endParaRPr lang="nl" sz="1800" b="0"/>
          </a:p>
          <a:p>
            <a:pPr marL="0" indent="0">
              <a:buNone/>
            </a:pPr>
            <a:r>
              <a:rPr lang="nl" sz="1800" b="0" dirty="0">
                <a:latin typeface="Montserrat SemiBold"/>
              </a:rPr>
              <a:t>     reeds zijn aangemaakt in het systeem.</a:t>
            </a:r>
            <a:endParaRPr lang="nl" sz="1800" b="0"/>
          </a:p>
          <a:p>
            <a:pPr marL="0" indent="0">
              <a:buNone/>
            </a:pPr>
            <a:endParaRPr lang="nl" sz="1800" b="0" dirty="0">
              <a:latin typeface="Montserrat SemiBold"/>
            </a:endParaRPr>
          </a:p>
          <a:p>
            <a:pPr marL="0" indent="0">
              <a:buNone/>
            </a:pPr>
            <a:endParaRPr lang="nl" sz="1800" b="0" dirty="0">
              <a:latin typeface="Montserrat SemiBold"/>
            </a:endParaRPr>
          </a:p>
          <a:p>
            <a:pPr marL="285750" indent="-285750"/>
            <a:r>
              <a:rPr lang="nl" sz="1800" b="0" dirty="0" err="1"/>
              <a:t>GID's</a:t>
            </a:r>
            <a:r>
              <a:rPr lang="nl" sz="1800" b="0" dirty="0"/>
              <a:t> onder 1000 zijn gereserveerd voor systeemgebruik</a:t>
            </a:r>
            <a:endParaRPr lang="nl" dirty="0"/>
          </a:p>
          <a:p>
            <a:pPr marL="0" indent="0">
              <a:buNone/>
            </a:pPr>
            <a:endParaRPr lang="nl" sz="1800" b="0" dirty="0"/>
          </a:p>
          <a:p>
            <a:pPr marL="0" indent="0">
              <a:buNone/>
            </a:pPr>
            <a:endParaRPr lang="nl" sz="1800" b="0" dirty="0"/>
          </a:p>
          <a:p>
            <a:endParaRPr lang="nl" sz="1800" b="0"/>
          </a:p>
          <a:p>
            <a:pPr marL="0" indent="0">
              <a:buNone/>
            </a:pPr>
            <a:endParaRPr lang="nl-NL" sz="2400" b="0"/>
          </a:p>
          <a:p>
            <a:pPr marL="0" indent="0">
              <a:buNone/>
            </a:pPr>
            <a:endParaRPr lang="nl-NL" sz="2400" b="0" u="sng"/>
          </a:p>
          <a:p>
            <a:pPr marL="0" indent="0">
              <a:buNone/>
            </a:pPr>
            <a:endParaRPr lang="nl-NL" sz="2400" b="0" u="sng"/>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461344" y="741759"/>
            <a:ext cx="8226026" cy="613093"/>
          </a:xfrm>
        </p:spPr>
        <p:txBody>
          <a:bodyPr/>
          <a:lstStyle/>
          <a:p>
            <a:r>
              <a:rPr lang="nl-NL" sz="2800" dirty="0">
                <a:latin typeface="Montserrat ExtraBold"/>
              </a:rPr>
              <a:t>3.15. Groepen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132</a:t>
            </a:fld>
            <a:endParaRPr lang="nl-BE"/>
          </a:p>
        </p:txBody>
      </p:sp>
      <p:pic>
        <p:nvPicPr>
          <p:cNvPr id="8" name="Afbeelding 8" descr="Afbeelding met tekst&#10;&#10;Automatisch gegenereerde beschrijving">
            <a:extLst>
              <a:ext uri="{FF2B5EF4-FFF2-40B4-BE49-F238E27FC236}">
                <a16:creationId xmlns:a16="http://schemas.microsoft.com/office/drawing/2014/main" id="{EE7D3FAC-CCF4-4B9A-B36B-0FE92C8C94EB}"/>
              </a:ext>
            </a:extLst>
          </p:cNvPr>
          <p:cNvPicPr>
            <a:picLocks noChangeAspect="1"/>
          </p:cNvPicPr>
          <p:nvPr/>
        </p:nvPicPr>
        <p:blipFill>
          <a:blip r:embed="rId3"/>
          <a:stretch>
            <a:fillRect/>
          </a:stretch>
        </p:blipFill>
        <p:spPr>
          <a:xfrm>
            <a:off x="5953991" y="1943860"/>
            <a:ext cx="3492829" cy="2242918"/>
          </a:xfrm>
          <a:prstGeom prst="rect">
            <a:avLst/>
          </a:prstGeom>
        </p:spPr>
      </p:pic>
    </p:spTree>
    <p:extLst>
      <p:ext uri="{BB962C8B-B14F-4D97-AF65-F5344CB8AC3E}">
        <p14:creationId xmlns:p14="http://schemas.microsoft.com/office/powerpoint/2010/main" val="8692643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r>
              <a:rPr lang="nl" sz="1800" b="0" dirty="0">
                <a:latin typeface="Montserrat SemiBold"/>
              </a:rPr>
              <a:t>Het </a:t>
            </a:r>
            <a:r>
              <a:rPr lang="nl" sz="1800" dirty="0" err="1">
                <a:solidFill>
                  <a:srgbClr val="FF0000"/>
                </a:solidFill>
                <a:latin typeface="Montserrat SemiBold"/>
              </a:rPr>
              <a:t>groupmod</a:t>
            </a:r>
            <a:r>
              <a:rPr lang="nl" sz="1800" dirty="0">
                <a:solidFill>
                  <a:srgbClr val="FF0000"/>
                </a:solidFill>
                <a:latin typeface="Montserrat SemiBold"/>
              </a:rPr>
              <a:t> </a:t>
            </a:r>
            <a:r>
              <a:rPr lang="nl" sz="1800" b="0" dirty="0">
                <a:latin typeface="Montserrat SemiBold"/>
              </a:rPr>
              <a:t>commando kan gebruikt worden om hetzij de </a:t>
            </a:r>
            <a:r>
              <a:rPr lang="nl" sz="1800" b="0" dirty="0" err="1">
                <a:latin typeface="Montserrat SemiBold"/>
              </a:rPr>
              <a:t>groepnaam</a:t>
            </a:r>
            <a:r>
              <a:rPr lang="nl" sz="1800" b="0" dirty="0">
                <a:latin typeface="Montserrat SemiBold"/>
              </a:rPr>
              <a:t> te veranderen met de </a:t>
            </a:r>
            <a:r>
              <a:rPr lang="nl" sz="1800" b="0" dirty="0">
                <a:solidFill>
                  <a:srgbClr val="FF0000"/>
                </a:solidFill>
                <a:latin typeface="Montserrat SemiBold"/>
              </a:rPr>
              <a:t>-n</a:t>
            </a:r>
            <a:r>
              <a:rPr lang="nl" sz="1800" b="0" dirty="0">
                <a:latin typeface="Montserrat SemiBold"/>
              </a:rPr>
              <a:t> optie of de GID te veranderen met de </a:t>
            </a:r>
            <a:r>
              <a:rPr lang="nl" sz="1800" b="0" dirty="0">
                <a:solidFill>
                  <a:srgbClr val="FF0000"/>
                </a:solidFill>
                <a:latin typeface="Montserrat SemiBold"/>
              </a:rPr>
              <a:t>-g</a:t>
            </a:r>
            <a:r>
              <a:rPr lang="nl" sz="1800" b="0" dirty="0">
                <a:latin typeface="Montserrat SemiBold"/>
              </a:rPr>
              <a:t> optie.</a:t>
            </a:r>
            <a:endParaRPr lang="nl-NL" dirty="0">
              <a:latin typeface="Montserrat SemiBold"/>
            </a:endParaRPr>
          </a:p>
          <a:p>
            <a:endParaRPr lang="nl" sz="1800" b="0" dirty="0"/>
          </a:p>
          <a:p>
            <a:endParaRPr lang="nl" sz="1800" b="0" dirty="0"/>
          </a:p>
          <a:p>
            <a:pPr marL="0" indent="0">
              <a:buNone/>
            </a:pPr>
            <a:endParaRPr lang="nl-NL" sz="2400" b="0"/>
          </a:p>
          <a:p>
            <a:pPr marL="0" indent="0">
              <a:buNone/>
            </a:pPr>
            <a:endParaRPr lang="nl-NL" sz="2400" b="0" u="sng"/>
          </a:p>
          <a:p>
            <a:pPr marL="0" indent="0">
              <a:buNone/>
            </a:pPr>
            <a:endParaRPr lang="nl-NL" sz="2400" b="0" u="sng"/>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3.15. Groepen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133</a:t>
            </a:fld>
            <a:endParaRPr lang="nl-BE"/>
          </a:p>
        </p:txBody>
      </p:sp>
      <p:pic>
        <p:nvPicPr>
          <p:cNvPr id="8" name="Afbeelding 8" descr="Afbeelding met tekst&#10;&#10;Automatisch gegenereerde beschrijving">
            <a:extLst>
              <a:ext uri="{FF2B5EF4-FFF2-40B4-BE49-F238E27FC236}">
                <a16:creationId xmlns:a16="http://schemas.microsoft.com/office/drawing/2014/main" id="{D128C385-B331-4335-B801-814F856B5975}"/>
              </a:ext>
            </a:extLst>
          </p:cNvPr>
          <p:cNvPicPr>
            <a:picLocks noChangeAspect="1"/>
          </p:cNvPicPr>
          <p:nvPr/>
        </p:nvPicPr>
        <p:blipFill>
          <a:blip r:embed="rId3"/>
          <a:stretch>
            <a:fillRect/>
          </a:stretch>
        </p:blipFill>
        <p:spPr>
          <a:xfrm>
            <a:off x="1678874" y="2969099"/>
            <a:ext cx="5207329" cy="1164729"/>
          </a:xfrm>
          <a:prstGeom prst="rect">
            <a:avLst/>
          </a:prstGeom>
        </p:spPr>
      </p:pic>
    </p:spTree>
    <p:extLst>
      <p:ext uri="{BB962C8B-B14F-4D97-AF65-F5344CB8AC3E}">
        <p14:creationId xmlns:p14="http://schemas.microsoft.com/office/powerpoint/2010/main" val="23290977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r>
              <a:rPr lang="nl" sz="1800" b="0" dirty="0">
                <a:latin typeface="Montserrat SemiBold"/>
              </a:rPr>
              <a:t>Het </a:t>
            </a:r>
            <a:r>
              <a:rPr lang="nl" sz="1800" dirty="0" err="1">
                <a:solidFill>
                  <a:srgbClr val="FF0000"/>
                </a:solidFill>
                <a:latin typeface="Montserrat SemiBold"/>
              </a:rPr>
              <a:t>groupdel</a:t>
            </a:r>
            <a:r>
              <a:rPr lang="nl" sz="1800" b="0" dirty="0">
                <a:latin typeface="Montserrat SemiBold"/>
              </a:rPr>
              <a:t> commando kan gebruikt worden om een groep te verwijderen. </a:t>
            </a:r>
            <a:endParaRPr lang="nl-NL" dirty="0"/>
          </a:p>
          <a:p>
            <a:endParaRPr lang="nl" sz="1800" b="0">
              <a:latin typeface="Montserrat SemiBold"/>
            </a:endParaRPr>
          </a:p>
          <a:p>
            <a:pPr marL="0" indent="0">
              <a:buNone/>
            </a:pPr>
            <a:endParaRPr lang="nl-NL" sz="2400" b="0" u="sng"/>
          </a:p>
          <a:p>
            <a:pPr marL="0" indent="0">
              <a:buNone/>
            </a:pPr>
            <a:endParaRPr lang="nl-NL" sz="2400" b="0"/>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3.15. Groepen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134</a:t>
            </a:fld>
            <a:endParaRPr lang="nl-BE"/>
          </a:p>
        </p:txBody>
      </p:sp>
      <p:pic>
        <p:nvPicPr>
          <p:cNvPr id="8" name="Afbeelding 8">
            <a:extLst>
              <a:ext uri="{FF2B5EF4-FFF2-40B4-BE49-F238E27FC236}">
                <a16:creationId xmlns:a16="http://schemas.microsoft.com/office/drawing/2014/main" id="{A4B90CF8-0E1B-4FD3-A61A-4C291DA86D4F}"/>
              </a:ext>
            </a:extLst>
          </p:cNvPr>
          <p:cNvPicPr>
            <a:picLocks noChangeAspect="1"/>
          </p:cNvPicPr>
          <p:nvPr/>
        </p:nvPicPr>
        <p:blipFill>
          <a:blip r:embed="rId3"/>
          <a:stretch>
            <a:fillRect/>
          </a:stretch>
        </p:blipFill>
        <p:spPr>
          <a:xfrm>
            <a:off x="1448790" y="2413868"/>
            <a:ext cx="5192485" cy="597802"/>
          </a:xfrm>
          <a:prstGeom prst="rect">
            <a:avLst/>
          </a:prstGeom>
        </p:spPr>
      </p:pic>
    </p:spTree>
    <p:extLst>
      <p:ext uri="{BB962C8B-B14F-4D97-AF65-F5344CB8AC3E}">
        <p14:creationId xmlns:p14="http://schemas.microsoft.com/office/powerpoint/2010/main" val="39475325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63DF4-A581-3E47-9E94-2FBBDAF8A20D}"/>
              </a:ext>
            </a:extLst>
          </p:cNvPr>
          <p:cNvSpPr>
            <a:spLocks noGrp="1"/>
          </p:cNvSpPr>
          <p:nvPr>
            <p:ph type="ctrTitle"/>
          </p:nvPr>
        </p:nvSpPr>
        <p:spPr/>
        <p:txBody>
          <a:bodyPr/>
          <a:lstStyle/>
          <a:p>
            <a:r>
              <a:rPr lang="nl-BE" sz="3600" dirty="0">
                <a:latin typeface="Montserrat ExtraBold"/>
              </a:rPr>
              <a:t>3.16. Gebruikers </a:t>
            </a:r>
            <a:r>
              <a:rPr lang="nl-BE" sz="3600" b="1" dirty="0">
                <a:latin typeface="Montserrat ExtraBold"/>
              </a:rPr>
              <a:t>aanmaken.</a:t>
            </a:r>
          </a:p>
        </p:txBody>
      </p:sp>
    </p:spTree>
    <p:extLst>
      <p:ext uri="{BB962C8B-B14F-4D97-AF65-F5344CB8AC3E}">
        <p14:creationId xmlns:p14="http://schemas.microsoft.com/office/powerpoint/2010/main" val="3906483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fontScale="92500" lnSpcReduction="10000"/>
          </a:bodyPr>
          <a:lstStyle/>
          <a:p>
            <a:r>
              <a:rPr lang="nl" sz="1800" b="0" dirty="0">
                <a:latin typeface="Montserrat SemiBold"/>
              </a:rPr>
              <a:t>Met het commando </a:t>
            </a:r>
            <a:r>
              <a:rPr lang="nl" sz="1800" b="0" dirty="0">
                <a:solidFill>
                  <a:srgbClr val="FF0000"/>
                </a:solidFill>
                <a:latin typeface="Montserrat SemiBold"/>
              </a:rPr>
              <a:t>user</a:t>
            </a:r>
            <a:r>
              <a:rPr lang="nl" sz="1800" dirty="0">
                <a:solidFill>
                  <a:srgbClr val="FF0000"/>
                </a:solidFill>
                <a:latin typeface="Montserrat SemiBold"/>
              </a:rPr>
              <a:t>add</a:t>
            </a:r>
            <a:r>
              <a:rPr lang="nl" sz="1800" b="0" dirty="0">
                <a:latin typeface="Montserrat SemiBold"/>
              </a:rPr>
              <a:t> kan je als rootgebruiker een nieuwe gebruiker (user) aanmaken. </a:t>
            </a:r>
            <a:endParaRPr lang="nl-NL" dirty="0"/>
          </a:p>
          <a:p>
            <a:endParaRPr lang="nl" sz="1800" b="0" dirty="0">
              <a:latin typeface="Montserrat SemiBold"/>
            </a:endParaRPr>
          </a:p>
          <a:p>
            <a:r>
              <a:rPr lang="nl" sz="1800" b="0" dirty="0">
                <a:latin typeface="Montserrat SemiBold"/>
              </a:rPr>
              <a:t>Met de optie </a:t>
            </a:r>
            <a:r>
              <a:rPr lang="nl" sz="1800" b="0" dirty="0">
                <a:solidFill>
                  <a:srgbClr val="FF0000"/>
                </a:solidFill>
                <a:latin typeface="Montserrat SemiBold"/>
              </a:rPr>
              <a:t>–D </a:t>
            </a:r>
            <a:r>
              <a:rPr lang="nl" sz="1800" b="0" dirty="0">
                <a:latin typeface="Montserrat SemiBold"/>
              </a:rPr>
              <a:t>kan je de standaardwaarden bekijken die worden gebruikt bij het aanmaken van een gebruiker.</a:t>
            </a:r>
          </a:p>
          <a:p>
            <a:endParaRPr lang="nl" sz="1800" b="0" dirty="0">
              <a:latin typeface="Montserrat SemiBold"/>
            </a:endParaRPr>
          </a:p>
          <a:p>
            <a:r>
              <a:rPr lang="nl" sz="1800" b="0" dirty="0"/>
              <a:t>Met de optie </a:t>
            </a:r>
            <a:r>
              <a:rPr lang="nl" sz="1800" b="0" dirty="0">
                <a:solidFill>
                  <a:srgbClr val="FF0000"/>
                </a:solidFill>
              </a:rPr>
              <a:t>–m</a:t>
            </a:r>
            <a:r>
              <a:rPr lang="nl" sz="1800" b="0" dirty="0"/>
              <a:t> kun je aangeven dat de home directory meteen aangemaakt moet worden.</a:t>
            </a:r>
          </a:p>
          <a:p>
            <a:endParaRPr lang="nl" sz="1800" b="0" dirty="0"/>
          </a:p>
          <a:p>
            <a:r>
              <a:rPr lang="nl" sz="1800" b="0" dirty="0">
                <a:latin typeface="Montserrat SemiBold"/>
              </a:rPr>
              <a:t>Alle gebruikers met hun toegekende waarden kan je terugvinden in het bestand</a:t>
            </a:r>
            <a:r>
              <a:rPr lang="nl" sz="1800" b="0" dirty="0">
                <a:solidFill>
                  <a:srgbClr val="0070C0"/>
                </a:solidFill>
                <a:latin typeface="Montserrat SemiBold"/>
              </a:rPr>
              <a:t> /etc/passwd</a:t>
            </a:r>
            <a:r>
              <a:rPr lang="nl" sz="1800" b="0" dirty="0">
                <a:latin typeface="Montserrat SemiBold"/>
              </a:rPr>
              <a:t>.</a:t>
            </a:r>
            <a:endParaRPr lang="nl" sz="1800" b="0" dirty="0"/>
          </a:p>
          <a:p>
            <a:endParaRPr lang="nl" sz="1800" b="0" dirty="0"/>
          </a:p>
          <a:p>
            <a:pPr marL="0" indent="0">
              <a:buNone/>
            </a:pPr>
            <a:endParaRPr lang="nl-NL" sz="2400" b="0" dirty="0"/>
          </a:p>
          <a:p>
            <a:pPr marL="0" indent="0">
              <a:buNone/>
            </a:pPr>
            <a:endParaRPr lang="nl-NL" sz="2400" b="0" u="sng" dirty="0"/>
          </a:p>
          <a:p>
            <a:pPr marL="0" indent="0">
              <a:buNone/>
            </a:pPr>
            <a:endParaRPr lang="nl-NL" sz="2400" b="0" u="sng" dirty="0"/>
          </a:p>
          <a:p>
            <a:pPr marL="0" indent="0">
              <a:buNone/>
            </a:pPr>
            <a:endParaRPr lang="nl-NL" sz="2400" b="0" dirty="0"/>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3.16. Gebruikers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136</a:t>
            </a:fld>
            <a:endParaRPr lang="nl-BE"/>
          </a:p>
        </p:txBody>
      </p:sp>
    </p:spTree>
    <p:extLst>
      <p:ext uri="{BB962C8B-B14F-4D97-AF65-F5344CB8AC3E}">
        <p14:creationId xmlns:p14="http://schemas.microsoft.com/office/powerpoint/2010/main" val="1476507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r>
              <a:rPr lang="nl" sz="1800" b="0" dirty="0">
                <a:latin typeface="Montserrat SemiBold"/>
              </a:rPr>
              <a:t>Voorbeeld inhoud van het bestand /etc/passwd:</a:t>
            </a:r>
            <a:endParaRPr lang="nl-NL" dirty="0">
              <a:latin typeface="Montserrat SemiBold"/>
            </a:endParaRPr>
          </a:p>
          <a:p>
            <a:endParaRPr lang="nl" sz="1800" b="0" dirty="0"/>
          </a:p>
          <a:p>
            <a:endParaRPr lang="nl" sz="1800" b="0" dirty="0"/>
          </a:p>
          <a:p>
            <a:endParaRPr lang="nl" sz="1800" b="0" dirty="0"/>
          </a:p>
          <a:p>
            <a:endParaRPr lang="nl" sz="1800" b="0" dirty="0"/>
          </a:p>
          <a:p>
            <a:pPr marL="0" indent="0">
              <a:buNone/>
            </a:pPr>
            <a:endParaRPr lang="nl-NL" sz="2400" b="0" u="sng" dirty="0"/>
          </a:p>
          <a:p>
            <a:pPr marL="0" indent="0">
              <a:buNone/>
            </a:pPr>
            <a:endParaRPr lang="nl-NL" sz="2400" b="0" dirty="0"/>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3.16. Gebruikers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137</a:t>
            </a:fld>
            <a:endParaRPr lang="nl-BE"/>
          </a:p>
        </p:txBody>
      </p:sp>
      <p:pic>
        <p:nvPicPr>
          <p:cNvPr id="13" name="Afbeelding 12" descr="Afbeelding met tekst&#10;&#10;Automatisch gegenereerde beschrijving">
            <a:extLst>
              <a:ext uri="{FF2B5EF4-FFF2-40B4-BE49-F238E27FC236}">
                <a16:creationId xmlns:a16="http://schemas.microsoft.com/office/drawing/2014/main" id="{629974C1-F354-2740-BC85-4BE69EB20762}"/>
              </a:ext>
            </a:extLst>
          </p:cNvPr>
          <p:cNvPicPr>
            <a:picLocks noChangeAspect="1"/>
          </p:cNvPicPr>
          <p:nvPr/>
        </p:nvPicPr>
        <p:blipFill>
          <a:blip r:embed="rId3"/>
          <a:stretch>
            <a:fillRect/>
          </a:stretch>
        </p:blipFill>
        <p:spPr>
          <a:xfrm>
            <a:off x="245948" y="2078873"/>
            <a:ext cx="4880204" cy="1941324"/>
          </a:xfrm>
          <a:prstGeom prst="rect">
            <a:avLst/>
          </a:prstGeom>
          <a:ln>
            <a:solidFill>
              <a:schemeClr val="bg2"/>
            </a:solidFill>
          </a:ln>
        </p:spPr>
      </p:pic>
      <p:pic>
        <p:nvPicPr>
          <p:cNvPr id="15" name="Afbeelding 14" descr="Afbeelding met tekst&#10;&#10;Automatisch gegenereerde beschrijving">
            <a:extLst>
              <a:ext uri="{FF2B5EF4-FFF2-40B4-BE49-F238E27FC236}">
                <a16:creationId xmlns:a16="http://schemas.microsoft.com/office/drawing/2014/main" id="{617D47D9-799A-0747-88DF-F3EF87BF0449}"/>
              </a:ext>
            </a:extLst>
          </p:cNvPr>
          <p:cNvPicPr>
            <a:picLocks noChangeAspect="1"/>
          </p:cNvPicPr>
          <p:nvPr/>
        </p:nvPicPr>
        <p:blipFill>
          <a:blip r:embed="rId4"/>
          <a:stretch>
            <a:fillRect/>
          </a:stretch>
        </p:blipFill>
        <p:spPr>
          <a:xfrm>
            <a:off x="4421174" y="3323961"/>
            <a:ext cx="4476878" cy="1300546"/>
          </a:xfrm>
          <a:prstGeom prst="rect">
            <a:avLst/>
          </a:prstGeom>
          <a:ln>
            <a:solidFill>
              <a:schemeClr val="bg2"/>
            </a:solidFill>
          </a:ln>
        </p:spPr>
      </p:pic>
    </p:spTree>
    <p:extLst>
      <p:ext uri="{BB962C8B-B14F-4D97-AF65-F5344CB8AC3E}">
        <p14:creationId xmlns:p14="http://schemas.microsoft.com/office/powerpoint/2010/main" val="7755186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r>
              <a:rPr lang="nl" sz="1800" b="0" dirty="0">
                <a:latin typeface="Montserrat SemiBold"/>
              </a:rPr>
              <a:t>Elke gebruiker krijgt een gebruikers-ID toegewezen. De rootgebruiker krijgt het gebruikers-ID </a:t>
            </a:r>
            <a:r>
              <a:rPr lang="nl" sz="1800" b="0" dirty="0">
                <a:solidFill>
                  <a:srgbClr val="FF0000"/>
                </a:solidFill>
                <a:latin typeface="Montserrat SemiBold"/>
              </a:rPr>
              <a:t>0</a:t>
            </a:r>
            <a:r>
              <a:rPr lang="nl" sz="1800" b="0" dirty="0">
                <a:latin typeface="Montserrat SemiBold"/>
              </a:rPr>
              <a:t>. Alle ander gebruikers krijgen een gebruikers-ID in stijgende volgorde beginnende bij </a:t>
            </a:r>
            <a:r>
              <a:rPr lang="nl" sz="1800" b="0" dirty="0">
                <a:solidFill>
                  <a:srgbClr val="FF0000"/>
                </a:solidFill>
                <a:latin typeface="Montserrat SemiBold"/>
              </a:rPr>
              <a:t>1000</a:t>
            </a:r>
            <a:r>
              <a:rPr lang="nl" sz="1800" b="0" dirty="0">
                <a:latin typeface="Montserrat SemiBold"/>
              </a:rPr>
              <a:t>.</a:t>
            </a:r>
            <a:endParaRPr lang="nl" sz="1800" b="0" dirty="0"/>
          </a:p>
          <a:p>
            <a:endParaRPr lang="nl" sz="1800" b="0" dirty="0"/>
          </a:p>
          <a:p>
            <a:r>
              <a:rPr lang="nl" sz="1800" b="0" dirty="0"/>
              <a:t>Voor elke gebruiker wordt standaard ook een groep aangemaakt met zijn naam.</a:t>
            </a:r>
          </a:p>
          <a:p>
            <a:endParaRPr lang="nl" sz="1800" b="0" dirty="0"/>
          </a:p>
          <a:p>
            <a:endParaRPr lang="nl" sz="1800" b="0" dirty="0"/>
          </a:p>
          <a:p>
            <a:pPr marL="0" indent="0">
              <a:buNone/>
            </a:pPr>
            <a:endParaRPr lang="nl-NL" sz="2400" b="0" u="sng"/>
          </a:p>
          <a:p>
            <a:pPr marL="0" indent="0">
              <a:buNone/>
            </a:pPr>
            <a:endParaRPr lang="nl-NL" sz="2400" b="0" u="sng"/>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3.16. Gebruikers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138</a:t>
            </a:fld>
            <a:endParaRPr lang="nl-BE"/>
          </a:p>
        </p:txBody>
      </p:sp>
    </p:spTree>
    <p:extLst>
      <p:ext uri="{BB962C8B-B14F-4D97-AF65-F5344CB8AC3E}">
        <p14:creationId xmlns:p14="http://schemas.microsoft.com/office/powerpoint/2010/main" val="25290888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lnSpcReduction="10000"/>
          </a:bodyPr>
          <a:lstStyle/>
          <a:p>
            <a:r>
              <a:rPr lang="nl" sz="1800" b="0" dirty="0">
                <a:latin typeface="Montserrat SemiBold"/>
              </a:rPr>
              <a:t>Verschillende velden van een gebruiker in het bestand </a:t>
            </a:r>
            <a:r>
              <a:rPr lang="nl" sz="1800" b="0" dirty="0" err="1">
                <a:solidFill>
                  <a:srgbClr val="0070C0"/>
                </a:solidFill>
                <a:latin typeface="Montserrat SemiBold"/>
              </a:rPr>
              <a:t>passwd</a:t>
            </a:r>
            <a:r>
              <a:rPr lang="nl" sz="1800" b="0" dirty="0">
                <a:latin typeface="Montserrat SemiBold"/>
              </a:rPr>
              <a:t>:</a:t>
            </a:r>
            <a:endParaRPr lang="nl" sz="1800" b="0" dirty="0"/>
          </a:p>
          <a:p>
            <a:pPr marL="0" indent="0">
              <a:buNone/>
            </a:pPr>
            <a:endParaRPr lang="nl" sz="1800" b="0" dirty="0"/>
          </a:p>
          <a:p>
            <a:pPr marL="0" indent="0">
              <a:buNone/>
            </a:pPr>
            <a:r>
              <a:rPr lang="nl" sz="1600" b="0" dirty="0">
                <a:solidFill>
                  <a:srgbClr val="92D050"/>
                </a:solidFill>
                <a:latin typeface="Montserrat SemiBold"/>
              </a:rPr>
              <a:t>Eerste veld</a:t>
            </a:r>
            <a:r>
              <a:rPr lang="nl" sz="1600" b="0" dirty="0">
                <a:latin typeface="Montserrat SemiBold"/>
              </a:rPr>
              <a:t> --&gt; </a:t>
            </a:r>
            <a:r>
              <a:rPr lang="nl" sz="1600" b="0" dirty="0">
                <a:solidFill>
                  <a:srgbClr val="92D050"/>
                </a:solidFill>
                <a:latin typeface="Montserrat SemiBold"/>
              </a:rPr>
              <a:t>loginnaam</a:t>
            </a:r>
            <a:r>
              <a:rPr lang="nl" sz="1600" b="0" dirty="0">
                <a:latin typeface="Montserrat SemiBold"/>
              </a:rPr>
              <a:t> van de gebruiker</a:t>
            </a:r>
          </a:p>
          <a:p>
            <a:pPr marL="0" indent="0">
              <a:buNone/>
            </a:pPr>
            <a:endParaRPr lang="nl" sz="1600" b="0" dirty="0">
              <a:latin typeface="Montserrat SemiBold"/>
            </a:endParaRPr>
          </a:p>
          <a:p>
            <a:pPr marL="0" indent="0">
              <a:buNone/>
            </a:pPr>
            <a:r>
              <a:rPr lang="nl" sz="1600" b="0" dirty="0">
                <a:solidFill>
                  <a:srgbClr val="92D050"/>
                </a:solidFill>
                <a:latin typeface="Montserrat SemiBold"/>
              </a:rPr>
              <a:t>Tweede veld</a:t>
            </a:r>
            <a:r>
              <a:rPr lang="nl" sz="1600" b="0" dirty="0">
                <a:latin typeface="Montserrat SemiBold"/>
              </a:rPr>
              <a:t> --&gt; het </a:t>
            </a:r>
            <a:r>
              <a:rPr lang="nl" sz="1600" b="0" dirty="0">
                <a:solidFill>
                  <a:srgbClr val="92D050"/>
                </a:solidFill>
                <a:latin typeface="Montserrat SemiBold"/>
              </a:rPr>
              <a:t>wachtwoord </a:t>
            </a:r>
            <a:r>
              <a:rPr lang="nl" sz="1600" b="0" dirty="0">
                <a:latin typeface="Montserrat SemiBold"/>
              </a:rPr>
              <a:t>van de gebruiker. Indien dit veld een x bevat betekend dit dat het systeem werkt met geëncrypteerde wachtwoorden en er nog een bestand </a:t>
            </a:r>
            <a:r>
              <a:rPr lang="nl" sz="1600" b="0" dirty="0">
                <a:solidFill>
                  <a:srgbClr val="0070C0"/>
                </a:solidFill>
                <a:latin typeface="Montserrat SemiBold"/>
              </a:rPr>
              <a:t>/</a:t>
            </a:r>
            <a:r>
              <a:rPr lang="nl" sz="1600" b="0" dirty="0" err="1">
                <a:solidFill>
                  <a:srgbClr val="0070C0"/>
                </a:solidFill>
                <a:latin typeface="Montserrat SemiBold"/>
              </a:rPr>
              <a:t>etc</a:t>
            </a:r>
            <a:r>
              <a:rPr lang="nl" sz="1600" b="0" dirty="0">
                <a:solidFill>
                  <a:srgbClr val="0070C0"/>
                </a:solidFill>
                <a:latin typeface="Montserrat SemiBold"/>
              </a:rPr>
              <a:t>/</a:t>
            </a:r>
            <a:r>
              <a:rPr lang="nl" sz="1600" b="0" dirty="0" err="1">
                <a:solidFill>
                  <a:srgbClr val="0070C0"/>
                </a:solidFill>
                <a:latin typeface="Montserrat SemiBold"/>
              </a:rPr>
              <a:t>shadow</a:t>
            </a:r>
            <a:r>
              <a:rPr lang="nl" sz="1600" b="0" dirty="0">
                <a:latin typeface="Montserrat SemiBold"/>
              </a:rPr>
              <a:t> bestaat met de </a:t>
            </a:r>
            <a:r>
              <a:rPr lang="nl" sz="1600" b="0" dirty="0" err="1">
                <a:latin typeface="Montserrat SemiBold"/>
              </a:rPr>
              <a:t>geëncrypeerde</a:t>
            </a:r>
            <a:r>
              <a:rPr lang="nl" sz="1600" b="0" dirty="0">
                <a:latin typeface="Montserrat SemiBold"/>
              </a:rPr>
              <a:t> wachtwoorden.</a:t>
            </a:r>
            <a:endParaRPr lang="nl" sz="1600" b="0"/>
          </a:p>
          <a:p>
            <a:pPr marL="0" indent="0">
              <a:buNone/>
            </a:pPr>
            <a:endParaRPr lang="nl" sz="1600" b="0" dirty="0"/>
          </a:p>
          <a:p>
            <a:pPr marL="0" indent="0">
              <a:buNone/>
            </a:pPr>
            <a:r>
              <a:rPr lang="nl" sz="1600" b="0" dirty="0">
                <a:solidFill>
                  <a:srgbClr val="92D050"/>
                </a:solidFill>
                <a:latin typeface="Montserrat SemiBold"/>
              </a:rPr>
              <a:t>Derde veld</a:t>
            </a:r>
            <a:r>
              <a:rPr lang="nl" sz="1600" b="0" dirty="0">
                <a:latin typeface="Montserrat SemiBold"/>
              </a:rPr>
              <a:t> --&gt; </a:t>
            </a:r>
            <a:r>
              <a:rPr lang="nl" sz="1600" b="0" dirty="0">
                <a:solidFill>
                  <a:srgbClr val="92D050"/>
                </a:solidFill>
                <a:latin typeface="Montserrat SemiBold"/>
              </a:rPr>
              <a:t>gebruikers-ID</a:t>
            </a:r>
            <a:endParaRPr lang="nl" sz="1600" b="0" dirty="0">
              <a:solidFill>
                <a:srgbClr val="92D050"/>
              </a:solidFill>
            </a:endParaRPr>
          </a:p>
          <a:p>
            <a:pPr marL="0" indent="0">
              <a:buNone/>
            </a:pPr>
            <a:endParaRPr lang="nl-NL" sz="2400" b="0" u="sng"/>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3.16. Gebruikers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139</a:t>
            </a:fld>
            <a:endParaRPr lang="nl-BE"/>
          </a:p>
        </p:txBody>
      </p:sp>
    </p:spTree>
    <p:extLst>
      <p:ext uri="{BB962C8B-B14F-4D97-AF65-F5344CB8AC3E}">
        <p14:creationId xmlns:p14="http://schemas.microsoft.com/office/powerpoint/2010/main" val="3030505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5C165C1-3D03-43EA-8355-0804F353DD2E}"/>
              </a:ext>
            </a:extLst>
          </p:cNvPr>
          <p:cNvSpPr>
            <a:spLocks noGrp="1"/>
          </p:cNvSpPr>
          <p:nvPr>
            <p:ph idx="1"/>
          </p:nvPr>
        </p:nvSpPr>
        <p:spPr/>
        <p:txBody>
          <a:bodyPr vert="horz" lIns="91440" tIns="45720" rIns="91440" bIns="45720" rtlCol="0" anchor="t">
            <a:normAutofit fontScale="40000" lnSpcReduction="20000"/>
          </a:bodyPr>
          <a:lstStyle/>
          <a:p>
            <a:r>
              <a:rPr lang="nl-NL" dirty="0">
                <a:latin typeface="Montserrat SemiBold"/>
              </a:rPr>
              <a:t>De keuze voor Linux wordt onderbouwd door:</a:t>
            </a:r>
          </a:p>
          <a:p>
            <a:pPr marL="0" indent="0">
              <a:buNone/>
            </a:pPr>
            <a:endParaRPr lang="nl-NL" dirty="0">
              <a:latin typeface="Montserrat SemiBold"/>
            </a:endParaRPr>
          </a:p>
          <a:p>
            <a:pPr lvl="1"/>
            <a:r>
              <a:rPr lang="nl-NL" b="0" dirty="0">
                <a:solidFill>
                  <a:srgbClr val="FF0000"/>
                </a:solidFill>
                <a:latin typeface="Montserrat SemiBold"/>
              </a:rPr>
              <a:t>Rol</a:t>
            </a:r>
            <a:r>
              <a:rPr lang="nl-NL" b="0" dirty="0">
                <a:latin typeface="Montserrat SemiBold"/>
              </a:rPr>
              <a:t>: distributies beschikbaar voor verschillende systemen; commercieel voor servers en desktop, gespecialiseerd voor hergebruik van computers, </a:t>
            </a:r>
            <a:r>
              <a:rPr lang="nl-NL" b="0" dirty="0" err="1">
                <a:latin typeface="Montserrat SemiBold"/>
              </a:rPr>
              <a:t>embedded</a:t>
            </a:r>
            <a:r>
              <a:rPr lang="nl-NL" b="0" dirty="0">
                <a:latin typeface="Montserrat SemiBold"/>
              </a:rPr>
              <a:t> systemen, enz.</a:t>
            </a:r>
            <a:endParaRPr lang="nl-NL" dirty="0">
              <a:latin typeface="Montserrat SemiBold"/>
            </a:endParaRPr>
          </a:p>
          <a:p>
            <a:pPr marL="457200" lvl="1" indent="0">
              <a:buNone/>
            </a:pPr>
            <a:endParaRPr lang="nl-NL" b="0" dirty="0"/>
          </a:p>
          <a:p>
            <a:pPr lvl="1"/>
            <a:r>
              <a:rPr lang="nl-NL" b="0" dirty="0">
                <a:solidFill>
                  <a:srgbClr val="FF0000"/>
                </a:solidFill>
                <a:latin typeface="Montserrat SemiBold"/>
              </a:rPr>
              <a:t>Functie</a:t>
            </a:r>
            <a:r>
              <a:rPr lang="nl-NL" b="0" dirty="0">
                <a:latin typeface="Montserrat SemiBold"/>
              </a:rPr>
              <a:t>: distributies kunnen gekozen worden op basis van het doel van gebruik of de benodigde beveiliging.</a:t>
            </a:r>
            <a:endParaRPr lang="nl-NL" dirty="0">
              <a:latin typeface="Montserrat SemiBold"/>
            </a:endParaRPr>
          </a:p>
          <a:p>
            <a:pPr marL="457200" lvl="1" indent="0">
              <a:buNone/>
            </a:pPr>
            <a:endParaRPr lang="nl-NL" b="0" dirty="0">
              <a:latin typeface="Montserrat SemiBold"/>
            </a:endParaRPr>
          </a:p>
          <a:p>
            <a:pPr lvl="1"/>
            <a:r>
              <a:rPr lang="nl-NL" b="0" dirty="0">
                <a:solidFill>
                  <a:srgbClr val="FF0000"/>
                </a:solidFill>
                <a:latin typeface="Montserrat SemiBold"/>
              </a:rPr>
              <a:t>Levenscyclus</a:t>
            </a:r>
            <a:r>
              <a:rPr lang="nl-NL" b="0" dirty="0">
                <a:latin typeface="Montserrat SemiBold"/>
              </a:rPr>
              <a:t>: de meeste distributies hebben grote en kleine updatecycli. Sommige Linux-releases hebben langdurige ondersteuning (LTS) (5+ jaar, 13 jaar voor SUSE LTS).</a:t>
            </a:r>
            <a:endParaRPr lang="nl-NL" dirty="0">
              <a:latin typeface="Montserrat SemiBold"/>
            </a:endParaRPr>
          </a:p>
          <a:p>
            <a:pPr marL="457200" lvl="1" indent="0">
              <a:buNone/>
            </a:pPr>
            <a:endParaRPr lang="nl-NL" b="0" dirty="0">
              <a:latin typeface="Montserrat SemiBold"/>
            </a:endParaRPr>
          </a:p>
          <a:p>
            <a:pPr lvl="1"/>
            <a:r>
              <a:rPr lang="nl-NL" b="0" dirty="0">
                <a:solidFill>
                  <a:srgbClr val="FF0000"/>
                </a:solidFill>
                <a:latin typeface="Montserrat SemiBold"/>
              </a:rPr>
              <a:t>Stabiliteit</a:t>
            </a:r>
            <a:r>
              <a:rPr lang="nl-NL" b="0" dirty="0">
                <a:latin typeface="Montserrat SemiBold"/>
              </a:rPr>
              <a:t>: sommige distributies bieden stabiele of onstabiele releases, alsook releases in test</a:t>
            </a:r>
            <a:endParaRPr lang="nl-NL" dirty="0"/>
          </a:p>
          <a:p>
            <a:pPr marL="457200" lvl="1" indent="0">
              <a:buNone/>
            </a:pPr>
            <a:endParaRPr lang="nl-NL" b="0" dirty="0">
              <a:latin typeface="Montserrat SemiBold"/>
            </a:endParaRPr>
          </a:p>
          <a:p>
            <a:pPr lvl="1"/>
            <a:r>
              <a:rPr lang="nl-NL" b="0" dirty="0">
                <a:solidFill>
                  <a:srgbClr val="FF0000"/>
                </a:solidFill>
                <a:latin typeface="Montserrat SemiBold"/>
              </a:rPr>
              <a:t>Kost</a:t>
            </a:r>
            <a:r>
              <a:rPr lang="nl-NL" b="0" dirty="0">
                <a:latin typeface="Montserrat SemiBold"/>
              </a:rPr>
              <a:t>: distributies zijn kosteloos. Indien hier nood aan is, kan het nuttig zijn om voor ondersteuning te betalen. Enterprise gebruikers kunnen betalen voor ondersteuning of zelf voor ondersteuning zorgen.</a:t>
            </a:r>
            <a:endParaRPr lang="nl-NL" dirty="0">
              <a:latin typeface="Montserrat SemiBold"/>
            </a:endParaRPr>
          </a:p>
        </p:txBody>
      </p:sp>
      <p:sp>
        <p:nvSpPr>
          <p:cNvPr id="3" name="Titel 2">
            <a:extLst>
              <a:ext uri="{FF2B5EF4-FFF2-40B4-BE49-F238E27FC236}">
                <a16:creationId xmlns:a16="http://schemas.microsoft.com/office/drawing/2014/main" id="{8EA26E68-9833-483D-A133-AA4A1C93E5A6}"/>
              </a:ext>
            </a:extLst>
          </p:cNvPr>
          <p:cNvSpPr>
            <a:spLocks noGrp="1"/>
          </p:cNvSpPr>
          <p:nvPr>
            <p:ph type="ctrTitle"/>
          </p:nvPr>
        </p:nvSpPr>
        <p:spPr/>
        <p:txBody>
          <a:bodyPr/>
          <a:lstStyle/>
          <a:p>
            <a:r>
              <a:rPr lang="nl-NL">
                <a:latin typeface="Montserrat ExtraBold"/>
              </a:rPr>
              <a:t>3.1. Linux introductie.</a:t>
            </a:r>
            <a:endParaRPr lang="nl-NL"/>
          </a:p>
        </p:txBody>
      </p:sp>
      <p:sp>
        <p:nvSpPr>
          <p:cNvPr id="4" name="Tijdelijke aanduiding voor tekst 3">
            <a:extLst>
              <a:ext uri="{FF2B5EF4-FFF2-40B4-BE49-F238E27FC236}">
                <a16:creationId xmlns:a16="http://schemas.microsoft.com/office/drawing/2014/main" id="{A22F3BBC-A267-42A3-9105-9E5BC4B599C7}"/>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1F0F9A2B-7680-4327-84DE-74454208669A}"/>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9F0D0182-7305-4A5D-9536-CCC6599D77C3}"/>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BAA55552-571E-4411-A701-18943624A55D}"/>
              </a:ext>
            </a:extLst>
          </p:cNvPr>
          <p:cNvSpPr>
            <a:spLocks noGrp="1"/>
          </p:cNvSpPr>
          <p:nvPr>
            <p:ph type="sldNum" sz="quarter" idx="15"/>
          </p:nvPr>
        </p:nvSpPr>
        <p:spPr/>
        <p:txBody>
          <a:bodyPr/>
          <a:lstStyle/>
          <a:p>
            <a:fld id="{B0EEF914-8D73-5B41-B290-03D35A232D30}" type="slidenum">
              <a:rPr lang="nl-BE" smtClean="0"/>
              <a:t>14</a:t>
            </a:fld>
            <a:endParaRPr lang="nl-BE"/>
          </a:p>
        </p:txBody>
      </p:sp>
    </p:spTree>
    <p:extLst>
      <p:ext uri="{BB962C8B-B14F-4D97-AF65-F5344CB8AC3E}">
        <p14:creationId xmlns:p14="http://schemas.microsoft.com/office/powerpoint/2010/main" val="26122755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pPr marL="0" indent="0">
              <a:buNone/>
            </a:pPr>
            <a:r>
              <a:rPr lang="nl" sz="1600" b="0" dirty="0">
                <a:solidFill>
                  <a:srgbClr val="92D050"/>
                </a:solidFill>
                <a:latin typeface="Montserrat SemiBold"/>
              </a:rPr>
              <a:t>Vierde</a:t>
            </a:r>
            <a:r>
              <a:rPr lang="nl" sz="1600" b="0" dirty="0">
                <a:latin typeface="Montserrat SemiBold"/>
              </a:rPr>
              <a:t>  </a:t>
            </a:r>
            <a:r>
              <a:rPr lang="nl" sz="1600" b="0" dirty="0">
                <a:solidFill>
                  <a:srgbClr val="92D050"/>
                </a:solidFill>
                <a:latin typeface="Montserrat SemiBold"/>
              </a:rPr>
              <a:t>veld</a:t>
            </a:r>
            <a:r>
              <a:rPr lang="nl" sz="1600" b="0" dirty="0">
                <a:latin typeface="Montserrat SemiBold"/>
              </a:rPr>
              <a:t>--&gt; </a:t>
            </a:r>
            <a:r>
              <a:rPr lang="nl" sz="1600" b="0" dirty="0">
                <a:solidFill>
                  <a:srgbClr val="92D050"/>
                </a:solidFill>
                <a:latin typeface="Montserrat SemiBold"/>
              </a:rPr>
              <a:t>groeps-ID </a:t>
            </a:r>
            <a:r>
              <a:rPr lang="nl" sz="1600" b="0" dirty="0">
                <a:solidFill>
                  <a:schemeClr val="bg2"/>
                </a:solidFill>
                <a:latin typeface="Montserrat SemiBold"/>
              </a:rPr>
              <a:t>van de primaire groep van de gebruiker</a:t>
            </a:r>
          </a:p>
          <a:p>
            <a:pPr marL="0" indent="0">
              <a:buNone/>
            </a:pPr>
            <a:endParaRPr lang="nl" sz="1600" b="0" dirty="0">
              <a:latin typeface="Montserrat SemiBold"/>
            </a:endParaRPr>
          </a:p>
          <a:p>
            <a:pPr marL="0" indent="0">
              <a:buNone/>
            </a:pPr>
            <a:r>
              <a:rPr lang="nl" sz="1600" b="0" dirty="0">
                <a:solidFill>
                  <a:srgbClr val="92D050"/>
                </a:solidFill>
                <a:latin typeface="Montserrat SemiBold"/>
              </a:rPr>
              <a:t>Vijfde veld</a:t>
            </a:r>
            <a:r>
              <a:rPr lang="nl" sz="1600" b="0" dirty="0">
                <a:latin typeface="Montserrat SemiBold"/>
              </a:rPr>
              <a:t> --&gt; </a:t>
            </a:r>
            <a:r>
              <a:rPr lang="nl" sz="1600" b="0" dirty="0">
                <a:solidFill>
                  <a:srgbClr val="92D050"/>
                </a:solidFill>
                <a:latin typeface="Montserrat SemiBold"/>
              </a:rPr>
              <a:t>de gebruikersnaam</a:t>
            </a:r>
            <a:r>
              <a:rPr lang="nl" sz="1600" b="0" dirty="0">
                <a:latin typeface="Montserrat SemiBold"/>
              </a:rPr>
              <a:t>, wanneer dit veld echter leeg is betekend dit dat de </a:t>
            </a:r>
            <a:r>
              <a:rPr lang="nl" sz="1600" b="0" dirty="0" err="1">
                <a:latin typeface="Montserrat SemiBold"/>
              </a:rPr>
              <a:t>gebruikernaam</a:t>
            </a:r>
            <a:r>
              <a:rPr lang="nl" sz="1600" b="0" dirty="0">
                <a:latin typeface="Montserrat SemiBold"/>
              </a:rPr>
              <a:t> dezelfde is als de loginnaam.</a:t>
            </a:r>
            <a:endParaRPr lang="nl" sz="1600" b="0">
              <a:solidFill>
                <a:srgbClr val="92D050"/>
              </a:solidFill>
            </a:endParaRPr>
          </a:p>
          <a:p>
            <a:pPr marL="0" indent="0">
              <a:buNone/>
            </a:pPr>
            <a:endParaRPr lang="nl" sz="1600" b="0" dirty="0"/>
          </a:p>
          <a:p>
            <a:pPr marL="0" indent="0">
              <a:buNone/>
            </a:pPr>
            <a:r>
              <a:rPr lang="nl" sz="1600" b="0" dirty="0">
                <a:solidFill>
                  <a:srgbClr val="92D050"/>
                </a:solidFill>
                <a:latin typeface="Montserrat SemiBold"/>
              </a:rPr>
              <a:t>Zesde veld</a:t>
            </a:r>
            <a:r>
              <a:rPr lang="nl" sz="1600" b="0" dirty="0">
                <a:latin typeface="Montserrat SemiBold"/>
              </a:rPr>
              <a:t> --&gt; </a:t>
            </a:r>
            <a:r>
              <a:rPr lang="nl" sz="1600" b="0" dirty="0">
                <a:solidFill>
                  <a:srgbClr val="92D050"/>
                </a:solidFill>
                <a:latin typeface="Montserrat SemiBold"/>
              </a:rPr>
              <a:t>de homedirectory</a:t>
            </a:r>
            <a:r>
              <a:rPr lang="nl" sz="1600" b="0" dirty="0">
                <a:latin typeface="Montserrat SemiBold"/>
              </a:rPr>
              <a:t> van de gebruiker</a:t>
            </a:r>
            <a:endParaRPr lang="nl" sz="1600" b="0" dirty="0"/>
          </a:p>
          <a:p>
            <a:pPr marL="0" indent="0">
              <a:buNone/>
            </a:pPr>
            <a:endParaRPr lang="nl" sz="1600" b="0" dirty="0"/>
          </a:p>
          <a:p>
            <a:pPr marL="0" indent="0">
              <a:buNone/>
            </a:pPr>
            <a:r>
              <a:rPr lang="nl" sz="1600" b="0" dirty="0">
                <a:solidFill>
                  <a:srgbClr val="92D050"/>
                </a:solidFill>
                <a:latin typeface="Montserrat SemiBold"/>
              </a:rPr>
              <a:t>Laatste veld</a:t>
            </a:r>
            <a:r>
              <a:rPr lang="nl" sz="1600" b="0" dirty="0">
                <a:latin typeface="Montserrat SemiBold"/>
              </a:rPr>
              <a:t> --&gt; </a:t>
            </a:r>
            <a:r>
              <a:rPr lang="nl" sz="1600" b="0" dirty="0">
                <a:solidFill>
                  <a:srgbClr val="92D050"/>
                </a:solidFill>
                <a:latin typeface="Montserrat SemiBold"/>
              </a:rPr>
              <a:t>de shell</a:t>
            </a:r>
            <a:r>
              <a:rPr lang="nl" sz="1600" b="0" dirty="0">
                <a:latin typeface="Montserrat SemiBold"/>
              </a:rPr>
              <a:t> die gestart wordt wanneer de gebruiker aanmeld</a:t>
            </a:r>
            <a:endParaRPr lang="nl" sz="1600" b="0" dirty="0"/>
          </a:p>
          <a:p>
            <a:pPr marL="0" indent="0">
              <a:buNone/>
            </a:pPr>
            <a:endParaRPr lang="nl-NL" sz="2400" b="0" u="sng"/>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3.16. Gebruikers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140</a:t>
            </a:fld>
            <a:endParaRPr lang="nl-BE"/>
          </a:p>
        </p:txBody>
      </p:sp>
    </p:spTree>
    <p:extLst>
      <p:ext uri="{BB962C8B-B14F-4D97-AF65-F5344CB8AC3E}">
        <p14:creationId xmlns:p14="http://schemas.microsoft.com/office/powerpoint/2010/main" val="27192092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pPr marL="285750" indent="-285750"/>
            <a:r>
              <a:rPr lang="nl" sz="1600" b="0" dirty="0">
                <a:solidFill>
                  <a:schemeClr val="bg2"/>
                </a:solidFill>
                <a:latin typeface="Montserrat SemiBold"/>
              </a:rPr>
              <a:t>Met het commando </a:t>
            </a:r>
            <a:r>
              <a:rPr lang="nl" sz="1600" b="0" dirty="0">
                <a:solidFill>
                  <a:srgbClr val="FF0000"/>
                </a:solidFill>
                <a:latin typeface="Montserrat SemiBold"/>
              </a:rPr>
              <a:t>passwd</a:t>
            </a:r>
            <a:r>
              <a:rPr lang="nl" sz="1600" b="0" dirty="0">
                <a:solidFill>
                  <a:schemeClr val="bg2"/>
                </a:solidFill>
                <a:latin typeface="Montserrat SemiBold"/>
              </a:rPr>
              <a:t> kan je een wachtwoord toekennen aan de gebruiker.</a:t>
            </a:r>
            <a:endParaRPr lang="nl-NL" dirty="0">
              <a:solidFill>
                <a:schemeClr val="bg2"/>
              </a:solidFill>
            </a:endParaRPr>
          </a:p>
          <a:p>
            <a:pPr marL="285750" indent="-285750"/>
            <a:r>
              <a:rPr lang="nl" sz="1600" b="0" dirty="0">
                <a:solidFill>
                  <a:schemeClr val="bg2"/>
                </a:solidFill>
                <a:latin typeface="Montserrat SemiBold"/>
              </a:rPr>
              <a:t>Met de optie </a:t>
            </a:r>
            <a:r>
              <a:rPr lang="nl" sz="1600" b="0" dirty="0">
                <a:solidFill>
                  <a:srgbClr val="FF0000"/>
                </a:solidFill>
                <a:latin typeface="Montserrat SemiBold"/>
              </a:rPr>
              <a:t>–l</a:t>
            </a:r>
            <a:r>
              <a:rPr lang="nl" sz="1600" b="0" dirty="0">
                <a:solidFill>
                  <a:schemeClr val="bg2"/>
                </a:solidFill>
                <a:latin typeface="Montserrat SemiBold"/>
              </a:rPr>
              <a:t> kan het wachtwoord van een gebruiker gelockt worden en met de optie </a:t>
            </a:r>
            <a:r>
              <a:rPr lang="nl" sz="1600" b="0" dirty="0">
                <a:solidFill>
                  <a:srgbClr val="FF0000"/>
                </a:solidFill>
                <a:latin typeface="Montserrat SemiBold"/>
              </a:rPr>
              <a:t>–u</a:t>
            </a:r>
            <a:r>
              <a:rPr lang="nl" sz="1600" b="0" dirty="0">
                <a:solidFill>
                  <a:schemeClr val="bg2"/>
                </a:solidFill>
                <a:latin typeface="Montserrat SemiBold"/>
              </a:rPr>
              <a:t> wordt terug toegang verleent.</a:t>
            </a:r>
            <a:endParaRPr lang="nl" sz="1600" b="0" dirty="0">
              <a:solidFill>
                <a:schemeClr val="bg2"/>
              </a:solidFill>
            </a:endParaRPr>
          </a:p>
          <a:p>
            <a:pPr marL="285750" indent="-285750"/>
            <a:endParaRPr lang="nl" sz="1600" b="0" dirty="0">
              <a:solidFill>
                <a:schemeClr val="bg2"/>
              </a:solidFill>
            </a:endParaRPr>
          </a:p>
          <a:p>
            <a:pPr marL="285750" indent="-285750"/>
            <a:r>
              <a:rPr lang="nl" sz="1600" b="0" dirty="0">
                <a:solidFill>
                  <a:schemeClr val="bg2"/>
                </a:solidFill>
                <a:latin typeface="Montserrat SemiBold"/>
              </a:rPr>
              <a:t>Met commando</a:t>
            </a:r>
            <a:r>
              <a:rPr lang="nl" sz="1600" b="0" dirty="0">
                <a:solidFill>
                  <a:srgbClr val="FF0000"/>
                </a:solidFill>
                <a:latin typeface="Montserrat SemiBold"/>
              </a:rPr>
              <a:t> id</a:t>
            </a:r>
            <a:r>
              <a:rPr lang="nl" sz="1600" b="0" dirty="0">
                <a:solidFill>
                  <a:schemeClr val="bg2"/>
                </a:solidFill>
                <a:latin typeface="Montserrat SemiBold"/>
              </a:rPr>
              <a:t> kan je je gebruikers-ID en je groeps-ID opvragen en de groepen waartoe je behoort.</a:t>
            </a:r>
          </a:p>
          <a:p>
            <a:pPr marL="285750" indent="-285750"/>
            <a:endParaRPr lang="nl" sz="1600" b="0" dirty="0">
              <a:solidFill>
                <a:schemeClr val="bg2"/>
              </a:solidFill>
            </a:endParaRPr>
          </a:p>
          <a:p>
            <a:pPr marL="285750" indent="-285750"/>
            <a:endParaRPr lang="nl" sz="1600" b="0" dirty="0"/>
          </a:p>
          <a:p>
            <a:pPr marL="285750" indent="-285750"/>
            <a:endParaRPr lang="nl" sz="1600" b="0" dirty="0"/>
          </a:p>
          <a:p>
            <a:pPr marL="0" indent="0">
              <a:buNone/>
            </a:pPr>
            <a:endParaRPr lang="nl-NL" sz="2400" b="0" dirty="0"/>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3.16. Gebruikers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141</a:t>
            </a:fld>
            <a:endParaRPr lang="nl-BE"/>
          </a:p>
        </p:txBody>
      </p:sp>
      <p:pic>
        <p:nvPicPr>
          <p:cNvPr id="8" name="Afbeelding 8" descr="Afbeelding met tekst&#10;&#10;Automatisch gegenereerde beschrijving">
            <a:extLst>
              <a:ext uri="{FF2B5EF4-FFF2-40B4-BE49-F238E27FC236}">
                <a16:creationId xmlns:a16="http://schemas.microsoft.com/office/drawing/2014/main" id="{4584AE48-D2CF-4F65-A23F-54CB51C3639C}"/>
              </a:ext>
            </a:extLst>
          </p:cNvPr>
          <p:cNvPicPr>
            <a:picLocks noChangeAspect="1"/>
          </p:cNvPicPr>
          <p:nvPr/>
        </p:nvPicPr>
        <p:blipFill>
          <a:blip r:embed="rId3"/>
          <a:stretch>
            <a:fillRect/>
          </a:stretch>
        </p:blipFill>
        <p:spPr>
          <a:xfrm>
            <a:off x="1517650" y="3664942"/>
            <a:ext cx="6108699" cy="959565"/>
          </a:xfrm>
          <a:prstGeom prst="rect">
            <a:avLst/>
          </a:prstGeom>
        </p:spPr>
      </p:pic>
    </p:spTree>
    <p:extLst>
      <p:ext uri="{BB962C8B-B14F-4D97-AF65-F5344CB8AC3E}">
        <p14:creationId xmlns:p14="http://schemas.microsoft.com/office/powerpoint/2010/main" val="40689391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pPr marL="285750" indent="-285750"/>
            <a:r>
              <a:rPr lang="nl" sz="1600" b="0" dirty="0">
                <a:solidFill>
                  <a:schemeClr val="bg2"/>
                </a:solidFill>
                <a:latin typeface="Montserrat SemiBold"/>
              </a:rPr>
              <a:t>Met het commando </a:t>
            </a:r>
            <a:r>
              <a:rPr lang="nl" sz="1600" b="0" dirty="0" err="1">
                <a:solidFill>
                  <a:srgbClr val="FF0000"/>
                </a:solidFill>
                <a:latin typeface="Montserrat SemiBold"/>
              </a:rPr>
              <a:t>who</a:t>
            </a:r>
            <a:r>
              <a:rPr lang="nl" sz="1600" b="0" dirty="0">
                <a:solidFill>
                  <a:schemeClr val="bg2"/>
                </a:solidFill>
                <a:latin typeface="Montserrat SemiBold"/>
              </a:rPr>
              <a:t> kan je weten als wie je ingelogd bent.</a:t>
            </a:r>
            <a:endParaRPr lang="nl-NL">
              <a:solidFill>
                <a:schemeClr val="bg2"/>
              </a:solidFill>
            </a:endParaRPr>
          </a:p>
          <a:p>
            <a:pPr marL="285750" indent="-285750"/>
            <a:endParaRPr lang="nl" sz="1600" b="0" dirty="0">
              <a:solidFill>
                <a:schemeClr val="bg2"/>
              </a:solidFill>
            </a:endParaRPr>
          </a:p>
          <a:p>
            <a:pPr marL="285750" indent="-285750"/>
            <a:endParaRPr lang="nl" sz="1600" b="0" dirty="0">
              <a:solidFill>
                <a:schemeClr val="bg2"/>
              </a:solidFill>
            </a:endParaRPr>
          </a:p>
          <a:p>
            <a:pPr marL="285750" indent="-285750"/>
            <a:endParaRPr lang="nl" sz="1600" b="0" dirty="0">
              <a:solidFill>
                <a:schemeClr val="bg2"/>
              </a:solidFill>
            </a:endParaRPr>
          </a:p>
          <a:p>
            <a:pPr marL="285750" indent="-285750"/>
            <a:r>
              <a:rPr lang="nl" sz="1600" b="0" dirty="0">
                <a:solidFill>
                  <a:schemeClr val="bg2"/>
                </a:solidFill>
                <a:latin typeface="Montserrat SemiBold"/>
              </a:rPr>
              <a:t>Met het commando </a:t>
            </a:r>
            <a:r>
              <a:rPr lang="nl" sz="1600" b="0" dirty="0">
                <a:solidFill>
                  <a:srgbClr val="FF0000"/>
                </a:solidFill>
                <a:latin typeface="Montserrat SemiBold"/>
              </a:rPr>
              <a:t>w</a:t>
            </a:r>
            <a:r>
              <a:rPr lang="nl" sz="1600" b="0" dirty="0">
                <a:solidFill>
                  <a:schemeClr val="bg2"/>
                </a:solidFill>
                <a:latin typeface="Montserrat SemiBold"/>
              </a:rPr>
              <a:t> kan je zien wie er ingelogd is in het systeem.</a:t>
            </a:r>
            <a:endParaRPr lang="nl" sz="1600" b="0" dirty="0">
              <a:solidFill>
                <a:schemeClr val="bg2"/>
              </a:solidFill>
            </a:endParaRPr>
          </a:p>
          <a:p>
            <a:pPr marL="285750" indent="-285750"/>
            <a:endParaRPr lang="nl" sz="1600" b="0" dirty="0"/>
          </a:p>
          <a:p>
            <a:pPr marL="285750" indent="-285750"/>
            <a:endParaRPr lang="nl" sz="1600" b="0" dirty="0"/>
          </a:p>
          <a:p>
            <a:pPr marL="0" indent="0">
              <a:buNone/>
            </a:pPr>
            <a:endParaRPr lang="nl-NL" sz="2400" b="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3.16. Gebruikers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142</a:t>
            </a:fld>
            <a:endParaRPr lang="nl-BE"/>
          </a:p>
        </p:txBody>
      </p:sp>
      <p:pic>
        <p:nvPicPr>
          <p:cNvPr id="9" name="Afbeelding 9" descr="Afbeelding met tekst&#10;&#10;Automatisch gegenereerde beschrijving">
            <a:extLst>
              <a:ext uri="{FF2B5EF4-FFF2-40B4-BE49-F238E27FC236}">
                <a16:creationId xmlns:a16="http://schemas.microsoft.com/office/drawing/2014/main" id="{61E67AFF-6F1A-432D-8E6D-1AEDD9D739CB}"/>
              </a:ext>
            </a:extLst>
          </p:cNvPr>
          <p:cNvPicPr>
            <a:picLocks noChangeAspect="1"/>
          </p:cNvPicPr>
          <p:nvPr/>
        </p:nvPicPr>
        <p:blipFill>
          <a:blip r:embed="rId3"/>
          <a:stretch>
            <a:fillRect/>
          </a:stretch>
        </p:blipFill>
        <p:spPr>
          <a:xfrm>
            <a:off x="1810456" y="3291047"/>
            <a:ext cx="5339644" cy="854461"/>
          </a:xfrm>
          <a:prstGeom prst="rect">
            <a:avLst/>
          </a:prstGeom>
        </p:spPr>
      </p:pic>
      <p:pic>
        <p:nvPicPr>
          <p:cNvPr id="10" name="Afbeelding 10">
            <a:extLst>
              <a:ext uri="{FF2B5EF4-FFF2-40B4-BE49-F238E27FC236}">
                <a16:creationId xmlns:a16="http://schemas.microsoft.com/office/drawing/2014/main" id="{C289C1F8-BE70-4C3E-B158-4F2FCF13DFB3}"/>
              </a:ext>
            </a:extLst>
          </p:cNvPr>
          <p:cNvPicPr>
            <a:picLocks noChangeAspect="1"/>
          </p:cNvPicPr>
          <p:nvPr/>
        </p:nvPicPr>
        <p:blipFill>
          <a:blip r:embed="rId4"/>
          <a:stretch>
            <a:fillRect/>
          </a:stretch>
        </p:blipFill>
        <p:spPr>
          <a:xfrm>
            <a:off x="1831622" y="2017522"/>
            <a:ext cx="5480755" cy="438178"/>
          </a:xfrm>
          <a:prstGeom prst="rect">
            <a:avLst/>
          </a:prstGeom>
        </p:spPr>
      </p:pic>
    </p:spTree>
    <p:extLst>
      <p:ext uri="{BB962C8B-B14F-4D97-AF65-F5344CB8AC3E}">
        <p14:creationId xmlns:p14="http://schemas.microsoft.com/office/powerpoint/2010/main" val="32207842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pPr marL="285750" indent="-285750"/>
            <a:r>
              <a:rPr lang="nl" sz="1600" b="0" dirty="0">
                <a:solidFill>
                  <a:schemeClr val="bg2"/>
                </a:solidFill>
                <a:latin typeface="Montserrat SemiBold"/>
              </a:rPr>
              <a:t>Met het commando </a:t>
            </a:r>
            <a:r>
              <a:rPr lang="nl" sz="1600" b="0" dirty="0" err="1">
                <a:solidFill>
                  <a:srgbClr val="FF0000"/>
                </a:solidFill>
                <a:latin typeface="Montserrat SemiBold"/>
              </a:rPr>
              <a:t>usermod</a:t>
            </a:r>
            <a:r>
              <a:rPr lang="nl" sz="1600" b="0" dirty="0">
                <a:solidFill>
                  <a:schemeClr val="bg2"/>
                </a:solidFill>
                <a:latin typeface="Montserrat SemiBold"/>
              </a:rPr>
              <a:t> kan je als rootgebruiker de instellingen van een gebruiker wijzigen.</a:t>
            </a:r>
            <a:endParaRPr lang="nl-NL">
              <a:solidFill>
                <a:schemeClr val="bg2"/>
              </a:solidFill>
            </a:endParaRPr>
          </a:p>
          <a:p>
            <a:pPr marL="285750" indent="-285750"/>
            <a:endParaRPr lang="nl" sz="1600" b="0" dirty="0">
              <a:solidFill>
                <a:schemeClr val="bg2"/>
              </a:solidFill>
            </a:endParaRPr>
          </a:p>
          <a:p>
            <a:pPr marL="285750" indent="-285750"/>
            <a:r>
              <a:rPr lang="nl" sz="1600" b="0" dirty="0">
                <a:solidFill>
                  <a:schemeClr val="bg2"/>
                </a:solidFill>
                <a:latin typeface="Montserrat SemiBold"/>
              </a:rPr>
              <a:t>Voorbeeld om een gebruiker toe te voegen aan groepen:</a:t>
            </a:r>
            <a:endParaRPr lang="nl" sz="1600" b="0" dirty="0">
              <a:solidFill>
                <a:schemeClr val="bg2"/>
              </a:solidFill>
            </a:endParaRPr>
          </a:p>
          <a:p>
            <a:pPr marL="285750" indent="-285750"/>
            <a:endParaRPr lang="nl" sz="1600" b="0" dirty="0">
              <a:solidFill>
                <a:schemeClr val="bg2"/>
              </a:solidFill>
            </a:endParaRPr>
          </a:p>
          <a:p>
            <a:pPr marL="285750" indent="-285750"/>
            <a:endParaRPr lang="nl" sz="1600" b="0" dirty="0"/>
          </a:p>
          <a:p>
            <a:pPr marL="285750" indent="-285750"/>
            <a:endParaRPr lang="nl" sz="1600" b="0" dirty="0"/>
          </a:p>
          <a:p>
            <a:pPr marL="285750" indent="-285750"/>
            <a:endParaRPr lang="nl" sz="1600" b="0" dirty="0"/>
          </a:p>
          <a:p>
            <a:pPr marL="285750" indent="-285750"/>
            <a:endParaRPr lang="nl" sz="1600" b="0" dirty="0"/>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3.16. Gebruikers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143</a:t>
            </a:fld>
            <a:endParaRPr lang="nl-BE"/>
          </a:p>
        </p:txBody>
      </p:sp>
      <p:pic>
        <p:nvPicPr>
          <p:cNvPr id="11" name="Afbeelding 11">
            <a:extLst>
              <a:ext uri="{FF2B5EF4-FFF2-40B4-BE49-F238E27FC236}">
                <a16:creationId xmlns:a16="http://schemas.microsoft.com/office/drawing/2014/main" id="{93E0F92B-32DE-4FC2-ABB8-62C39F9DA3CC}"/>
              </a:ext>
            </a:extLst>
          </p:cNvPr>
          <p:cNvPicPr>
            <a:picLocks noChangeAspect="1"/>
          </p:cNvPicPr>
          <p:nvPr/>
        </p:nvPicPr>
        <p:blipFill>
          <a:blip r:embed="rId3"/>
          <a:stretch>
            <a:fillRect/>
          </a:stretch>
        </p:blipFill>
        <p:spPr>
          <a:xfrm>
            <a:off x="1408289" y="2821910"/>
            <a:ext cx="4182533" cy="205234"/>
          </a:xfrm>
          <a:prstGeom prst="rect">
            <a:avLst/>
          </a:prstGeom>
        </p:spPr>
      </p:pic>
      <p:pic>
        <p:nvPicPr>
          <p:cNvPr id="12" name="Afbeelding 12">
            <a:extLst>
              <a:ext uri="{FF2B5EF4-FFF2-40B4-BE49-F238E27FC236}">
                <a16:creationId xmlns:a16="http://schemas.microsoft.com/office/drawing/2014/main" id="{E5D9010D-2E6F-4E02-AD13-60DF7AEC4FEF}"/>
              </a:ext>
            </a:extLst>
          </p:cNvPr>
          <p:cNvPicPr>
            <a:picLocks noChangeAspect="1"/>
          </p:cNvPicPr>
          <p:nvPr/>
        </p:nvPicPr>
        <p:blipFill>
          <a:blip r:embed="rId4"/>
          <a:stretch>
            <a:fillRect/>
          </a:stretch>
        </p:blipFill>
        <p:spPr>
          <a:xfrm>
            <a:off x="1375657" y="3414536"/>
            <a:ext cx="3154186" cy="289983"/>
          </a:xfrm>
          <a:prstGeom prst="rect">
            <a:avLst/>
          </a:prstGeom>
        </p:spPr>
      </p:pic>
      <p:pic>
        <p:nvPicPr>
          <p:cNvPr id="13" name="Afbeelding 13" descr="Afbeelding met tekst&#10;&#10;Automatisch gegenereerde beschrijving">
            <a:extLst>
              <a:ext uri="{FF2B5EF4-FFF2-40B4-BE49-F238E27FC236}">
                <a16:creationId xmlns:a16="http://schemas.microsoft.com/office/drawing/2014/main" id="{551DC000-15EC-4E20-891D-2E4EA686F79D}"/>
              </a:ext>
            </a:extLst>
          </p:cNvPr>
          <p:cNvPicPr>
            <a:picLocks noChangeAspect="1"/>
          </p:cNvPicPr>
          <p:nvPr/>
        </p:nvPicPr>
        <p:blipFill>
          <a:blip r:embed="rId5"/>
          <a:stretch>
            <a:fillRect/>
          </a:stretch>
        </p:blipFill>
        <p:spPr>
          <a:xfrm>
            <a:off x="5026378" y="3334631"/>
            <a:ext cx="2223911" cy="1211791"/>
          </a:xfrm>
          <a:prstGeom prst="rect">
            <a:avLst/>
          </a:prstGeom>
        </p:spPr>
      </p:pic>
    </p:spTree>
    <p:extLst>
      <p:ext uri="{BB962C8B-B14F-4D97-AF65-F5344CB8AC3E}">
        <p14:creationId xmlns:p14="http://schemas.microsoft.com/office/powerpoint/2010/main" val="21076567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pPr marL="285750" indent="-285750"/>
            <a:r>
              <a:rPr lang="nl" sz="1600" b="0" dirty="0">
                <a:solidFill>
                  <a:schemeClr val="bg2"/>
                </a:solidFill>
                <a:latin typeface="Montserrat SemiBold"/>
              </a:rPr>
              <a:t>Voorbeeld om een </a:t>
            </a:r>
            <a:r>
              <a:rPr lang="nl" sz="1600" b="0" dirty="0">
                <a:solidFill>
                  <a:srgbClr val="FFFF00"/>
                </a:solidFill>
                <a:latin typeface="Montserrat SemiBold"/>
              </a:rPr>
              <a:t>primaire groep</a:t>
            </a:r>
            <a:r>
              <a:rPr lang="nl" sz="1600" b="0" dirty="0">
                <a:solidFill>
                  <a:srgbClr val="FF0000"/>
                </a:solidFill>
                <a:latin typeface="Montserrat SemiBold"/>
              </a:rPr>
              <a:t> </a:t>
            </a:r>
            <a:r>
              <a:rPr lang="nl" sz="1600" b="0" dirty="0">
                <a:solidFill>
                  <a:schemeClr val="bg2"/>
                </a:solidFill>
                <a:latin typeface="Montserrat SemiBold"/>
              </a:rPr>
              <a:t>toe te kennen aan een gebruiker:</a:t>
            </a:r>
            <a:endParaRPr lang="nl" sz="1600" b="0" dirty="0">
              <a:solidFill>
                <a:schemeClr val="bg2"/>
              </a:solidFill>
            </a:endParaRPr>
          </a:p>
          <a:p>
            <a:pPr marL="285750" indent="-285750"/>
            <a:endParaRPr lang="nl" sz="1600" b="0" dirty="0">
              <a:solidFill>
                <a:schemeClr val="bg2"/>
              </a:solidFill>
            </a:endParaRPr>
          </a:p>
          <a:p>
            <a:pPr marL="285750" indent="-285750"/>
            <a:endParaRPr lang="nl" sz="1600" b="0" dirty="0"/>
          </a:p>
          <a:p>
            <a:pPr marL="285750" indent="-285750"/>
            <a:endParaRPr lang="nl" sz="1600" b="0" dirty="0"/>
          </a:p>
          <a:p>
            <a:pPr marL="285750" indent="-285750"/>
            <a:endParaRPr lang="nl" sz="1600" b="0" dirty="0"/>
          </a:p>
          <a:p>
            <a:pPr marL="0" indent="0">
              <a:buNone/>
            </a:pPr>
            <a:endParaRPr lang="nl-NL" sz="2400" b="0" dirty="0"/>
          </a:p>
          <a:p>
            <a:pPr marL="0" indent="0">
              <a:buNone/>
            </a:pPr>
            <a:endParaRPr lang="nl-NL" sz="2400" b="0" dirty="0"/>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3.16. Gebruikers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144</a:t>
            </a:fld>
            <a:endParaRPr lang="nl-BE"/>
          </a:p>
        </p:txBody>
      </p:sp>
      <p:pic>
        <p:nvPicPr>
          <p:cNvPr id="9" name="Afbeelding 9">
            <a:extLst>
              <a:ext uri="{FF2B5EF4-FFF2-40B4-BE49-F238E27FC236}">
                <a16:creationId xmlns:a16="http://schemas.microsoft.com/office/drawing/2014/main" id="{92F567DE-959C-4448-97B5-1E93D2D4A489}"/>
              </a:ext>
            </a:extLst>
          </p:cNvPr>
          <p:cNvPicPr>
            <a:picLocks noChangeAspect="1"/>
          </p:cNvPicPr>
          <p:nvPr/>
        </p:nvPicPr>
        <p:blipFill>
          <a:blip r:embed="rId3"/>
          <a:stretch>
            <a:fillRect/>
          </a:stretch>
        </p:blipFill>
        <p:spPr>
          <a:xfrm>
            <a:off x="1605844" y="1996902"/>
            <a:ext cx="3738033" cy="317141"/>
          </a:xfrm>
          <a:prstGeom prst="rect">
            <a:avLst/>
          </a:prstGeom>
        </p:spPr>
      </p:pic>
      <p:pic>
        <p:nvPicPr>
          <p:cNvPr id="10" name="Afbeelding 13">
            <a:extLst>
              <a:ext uri="{FF2B5EF4-FFF2-40B4-BE49-F238E27FC236}">
                <a16:creationId xmlns:a16="http://schemas.microsoft.com/office/drawing/2014/main" id="{D197797C-34F5-4554-9BAA-4AB9E3165BBF}"/>
              </a:ext>
            </a:extLst>
          </p:cNvPr>
          <p:cNvPicPr>
            <a:picLocks noChangeAspect="1"/>
          </p:cNvPicPr>
          <p:nvPr/>
        </p:nvPicPr>
        <p:blipFill>
          <a:blip r:embed="rId4"/>
          <a:stretch>
            <a:fillRect/>
          </a:stretch>
        </p:blipFill>
        <p:spPr>
          <a:xfrm>
            <a:off x="1605139" y="2530475"/>
            <a:ext cx="3400779" cy="287162"/>
          </a:xfrm>
          <a:prstGeom prst="rect">
            <a:avLst/>
          </a:prstGeom>
        </p:spPr>
      </p:pic>
      <p:pic>
        <p:nvPicPr>
          <p:cNvPr id="14" name="Afbeelding 14" descr="Afbeelding met binnen, oranje, zitten, donker&#10;&#10;Automatisch gegenereerde beschrijving">
            <a:extLst>
              <a:ext uri="{FF2B5EF4-FFF2-40B4-BE49-F238E27FC236}">
                <a16:creationId xmlns:a16="http://schemas.microsoft.com/office/drawing/2014/main" id="{C24F505B-6EDD-44CA-89AD-42F37630BB53}"/>
              </a:ext>
            </a:extLst>
          </p:cNvPr>
          <p:cNvPicPr>
            <a:picLocks noChangeAspect="1"/>
          </p:cNvPicPr>
          <p:nvPr/>
        </p:nvPicPr>
        <p:blipFill>
          <a:blip r:embed="rId5"/>
          <a:stretch>
            <a:fillRect/>
          </a:stretch>
        </p:blipFill>
        <p:spPr>
          <a:xfrm>
            <a:off x="1574103" y="3193717"/>
            <a:ext cx="5995793" cy="654887"/>
          </a:xfrm>
          <a:prstGeom prst="rect">
            <a:avLst/>
          </a:prstGeom>
        </p:spPr>
      </p:pic>
    </p:spTree>
    <p:extLst>
      <p:ext uri="{BB962C8B-B14F-4D97-AF65-F5344CB8AC3E}">
        <p14:creationId xmlns:p14="http://schemas.microsoft.com/office/powerpoint/2010/main" val="20165639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962406" cy="3124999"/>
          </a:xfrm>
        </p:spPr>
        <p:txBody>
          <a:bodyPr vert="horz" lIns="91440" tIns="45720" rIns="91440" bIns="45720" rtlCol="0" anchor="t">
            <a:normAutofit/>
          </a:bodyPr>
          <a:lstStyle/>
          <a:p>
            <a:pPr marL="285750" indent="-285750"/>
            <a:r>
              <a:rPr lang="nl" sz="1600" b="0" dirty="0">
                <a:solidFill>
                  <a:schemeClr val="bg2"/>
                </a:solidFill>
                <a:latin typeface="Montserrat SemiBold"/>
              </a:rPr>
              <a:t>Met het commando </a:t>
            </a:r>
            <a:r>
              <a:rPr lang="nl" sz="1600" b="0" dirty="0">
                <a:solidFill>
                  <a:srgbClr val="FF0000"/>
                </a:solidFill>
                <a:latin typeface="Montserrat SemiBold"/>
              </a:rPr>
              <a:t>userdel</a:t>
            </a:r>
            <a:r>
              <a:rPr lang="nl" sz="1600" b="0" dirty="0">
                <a:solidFill>
                  <a:schemeClr val="bg2"/>
                </a:solidFill>
                <a:latin typeface="Montserrat SemiBold"/>
              </a:rPr>
              <a:t> wordt een gebruiker terug verwijderd.</a:t>
            </a:r>
            <a:endParaRPr lang="nl" sz="1600" b="0" dirty="0">
              <a:solidFill>
                <a:schemeClr val="bg2"/>
              </a:solidFill>
            </a:endParaRPr>
          </a:p>
          <a:p>
            <a:pPr marL="285750" indent="-285750"/>
            <a:endParaRPr lang="nl" sz="1600" b="0" dirty="0">
              <a:solidFill>
                <a:schemeClr val="bg2"/>
              </a:solidFill>
            </a:endParaRPr>
          </a:p>
          <a:p>
            <a:pPr marL="285750" indent="-285750"/>
            <a:r>
              <a:rPr lang="nl" sz="1600" b="0" dirty="0">
                <a:solidFill>
                  <a:schemeClr val="bg2"/>
                </a:solidFill>
                <a:latin typeface="Montserrat SemiBold"/>
              </a:rPr>
              <a:t>Met het commando </a:t>
            </a:r>
            <a:r>
              <a:rPr lang="nl" sz="1600" b="0" dirty="0">
                <a:solidFill>
                  <a:srgbClr val="FF0000"/>
                </a:solidFill>
                <a:latin typeface="Montserrat SemiBold"/>
              </a:rPr>
              <a:t>su</a:t>
            </a:r>
            <a:r>
              <a:rPr lang="nl" sz="1600" b="0" dirty="0">
                <a:solidFill>
                  <a:schemeClr val="bg2"/>
                </a:solidFill>
                <a:latin typeface="Montserrat SemiBold"/>
              </a:rPr>
              <a:t> kan je je inloggen als een andere gebruiker. Indien er geen gebruikersnaam achter vermeld wordt log je je in als rootgebruiker.</a:t>
            </a:r>
          </a:p>
          <a:p>
            <a:pPr marL="285750" indent="-285750"/>
            <a:endParaRPr lang="nl" sz="1600" b="0" dirty="0">
              <a:solidFill>
                <a:schemeClr val="bg2"/>
              </a:solidFill>
              <a:latin typeface="Montserrat SemiBold"/>
            </a:endParaRPr>
          </a:p>
          <a:p>
            <a:pPr marL="285750" indent="-285750"/>
            <a:endParaRPr lang="nl" sz="1600" b="0" dirty="0">
              <a:solidFill>
                <a:schemeClr val="bg2"/>
              </a:solidFill>
              <a:latin typeface="Montserrat SemiBold"/>
            </a:endParaRPr>
          </a:p>
          <a:p>
            <a:pPr marL="285750" indent="-285750"/>
            <a:endParaRPr lang="nl" sz="1600" b="0" dirty="0">
              <a:solidFill>
                <a:schemeClr val="bg2"/>
              </a:solidFill>
              <a:latin typeface="Montserrat SemiBold"/>
            </a:endParaRPr>
          </a:p>
          <a:p>
            <a:pPr marL="285750" indent="-285750"/>
            <a:endParaRPr lang="nl" sz="1600" b="0" dirty="0">
              <a:solidFill>
                <a:schemeClr val="bg2"/>
              </a:solidFill>
              <a:latin typeface="Montserrat SemiBold"/>
            </a:endParaRPr>
          </a:p>
          <a:p>
            <a:pPr marL="285750" indent="-285750"/>
            <a:r>
              <a:rPr lang="nl" sz="1600" b="0" dirty="0">
                <a:solidFill>
                  <a:schemeClr val="bg2"/>
                </a:solidFill>
                <a:latin typeface="Montserrat SemiBold"/>
              </a:rPr>
              <a:t>Met het commando </a:t>
            </a:r>
            <a:r>
              <a:rPr lang="nl" sz="1600" b="0" dirty="0">
                <a:solidFill>
                  <a:srgbClr val="FF0000"/>
                </a:solidFill>
                <a:latin typeface="Montserrat SemiBold"/>
              </a:rPr>
              <a:t>exit</a:t>
            </a:r>
            <a:r>
              <a:rPr lang="nl" sz="1600" b="0" dirty="0">
                <a:solidFill>
                  <a:schemeClr val="bg2"/>
                </a:solidFill>
                <a:latin typeface="Montserrat SemiBold"/>
              </a:rPr>
              <a:t> kan je het profiel verlaten.</a:t>
            </a:r>
          </a:p>
          <a:p>
            <a:pPr marL="285750" indent="-285750"/>
            <a:endParaRPr lang="nl" sz="1600" b="0" dirty="0"/>
          </a:p>
          <a:p>
            <a:pPr marL="285750" indent="-285750"/>
            <a:endParaRPr lang="nl" sz="1600" b="0" dirty="0"/>
          </a:p>
          <a:p>
            <a:pPr marL="285750" indent="-285750"/>
            <a:endParaRPr lang="nl" sz="1600" b="0" dirty="0"/>
          </a:p>
          <a:p>
            <a:pPr marL="285750" indent="-285750"/>
            <a:endParaRPr lang="nl" sz="1600" b="0" dirty="0"/>
          </a:p>
          <a:p>
            <a:pPr marL="0" indent="0">
              <a:buNone/>
            </a:pPr>
            <a:endParaRPr lang="nl-NL" sz="2400" b="0" dirty="0"/>
          </a:p>
          <a:p>
            <a:pPr marL="0" indent="0">
              <a:buNone/>
            </a:pPr>
            <a:endParaRPr lang="nl-NL" sz="2400" b="0" dirty="0"/>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3.16. Gebruikers aanmaken.</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145</a:t>
            </a:fld>
            <a:endParaRPr lang="nl-BE"/>
          </a:p>
        </p:txBody>
      </p:sp>
      <p:pic>
        <p:nvPicPr>
          <p:cNvPr id="8" name="Afbeelding 10" descr="Afbeelding met oranje, foto, scherm, zitten&#10;&#10;Automatisch gegenereerde beschrijving">
            <a:extLst>
              <a:ext uri="{FF2B5EF4-FFF2-40B4-BE49-F238E27FC236}">
                <a16:creationId xmlns:a16="http://schemas.microsoft.com/office/drawing/2014/main" id="{43C445FC-28D4-4AF5-BBB9-06BCB0971E13}"/>
              </a:ext>
            </a:extLst>
          </p:cNvPr>
          <p:cNvPicPr>
            <a:picLocks noChangeAspect="1"/>
          </p:cNvPicPr>
          <p:nvPr/>
        </p:nvPicPr>
        <p:blipFill>
          <a:blip r:embed="rId3"/>
          <a:stretch>
            <a:fillRect/>
          </a:stretch>
        </p:blipFill>
        <p:spPr>
          <a:xfrm>
            <a:off x="1838678" y="2982925"/>
            <a:ext cx="3815644" cy="856871"/>
          </a:xfrm>
          <a:prstGeom prst="rect">
            <a:avLst/>
          </a:prstGeom>
        </p:spPr>
      </p:pic>
    </p:spTree>
    <p:extLst>
      <p:ext uri="{BB962C8B-B14F-4D97-AF65-F5344CB8AC3E}">
        <p14:creationId xmlns:p14="http://schemas.microsoft.com/office/powerpoint/2010/main" val="12925773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63DF4-A581-3E47-9E94-2FBBDAF8A20D}"/>
              </a:ext>
            </a:extLst>
          </p:cNvPr>
          <p:cNvSpPr>
            <a:spLocks noGrp="1"/>
          </p:cNvSpPr>
          <p:nvPr>
            <p:ph type="ctrTitle"/>
          </p:nvPr>
        </p:nvSpPr>
        <p:spPr/>
        <p:txBody>
          <a:bodyPr/>
          <a:lstStyle/>
          <a:p>
            <a:r>
              <a:rPr lang="nl-BE" sz="3600" dirty="0">
                <a:latin typeface="Montserrat ExtraBold"/>
              </a:rPr>
              <a:t>3.17. Permissies</a:t>
            </a:r>
            <a:r>
              <a:rPr lang="nl-BE" sz="3600" b="1" dirty="0">
                <a:latin typeface="Montserrat ExtraBold"/>
              </a:rPr>
              <a:t>.</a:t>
            </a:r>
          </a:p>
        </p:txBody>
      </p:sp>
    </p:spTree>
    <p:extLst>
      <p:ext uri="{BB962C8B-B14F-4D97-AF65-F5344CB8AC3E}">
        <p14:creationId xmlns:p14="http://schemas.microsoft.com/office/powerpoint/2010/main" val="7645908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212155"/>
            <a:ext cx="7962406" cy="3124999"/>
          </a:xfrm>
        </p:spPr>
        <p:txBody>
          <a:bodyPr vert="horz" lIns="91440" tIns="45720" rIns="91440" bIns="45720" rtlCol="0" anchor="t">
            <a:normAutofit/>
          </a:bodyPr>
          <a:lstStyle/>
          <a:p>
            <a:pPr marL="285750" indent="-285750"/>
            <a:r>
              <a:rPr lang="nl" sz="1600" b="0" dirty="0">
                <a:solidFill>
                  <a:schemeClr val="bg2"/>
                </a:solidFill>
                <a:latin typeface="Montserrat SemiBold"/>
              </a:rPr>
              <a:t>Om de toegekende rechten te visualiseren maak je gebruik van het commando </a:t>
            </a:r>
            <a:r>
              <a:rPr lang="nl" sz="1600" b="0" dirty="0" err="1">
                <a:solidFill>
                  <a:srgbClr val="FF0000"/>
                </a:solidFill>
                <a:latin typeface="Montserrat SemiBold"/>
              </a:rPr>
              <a:t>ls</a:t>
            </a:r>
            <a:r>
              <a:rPr lang="nl" sz="1600" b="0" dirty="0">
                <a:solidFill>
                  <a:srgbClr val="FF0000"/>
                </a:solidFill>
                <a:latin typeface="Montserrat SemiBold"/>
              </a:rPr>
              <a:t> -l</a:t>
            </a:r>
            <a:r>
              <a:rPr lang="nl" sz="1600" b="0" dirty="0">
                <a:solidFill>
                  <a:schemeClr val="bg2"/>
                </a:solidFill>
                <a:latin typeface="Montserrat SemiBold"/>
              </a:rPr>
              <a:t>.</a:t>
            </a:r>
            <a:endParaRPr lang="nl" sz="1600" b="0" dirty="0">
              <a:solidFill>
                <a:schemeClr val="bg2"/>
              </a:solidFill>
            </a:endParaRPr>
          </a:p>
          <a:p>
            <a:pPr marL="285750" indent="-285750"/>
            <a:endParaRPr lang="nl" sz="1600" b="0" dirty="0">
              <a:solidFill>
                <a:schemeClr val="bg2"/>
              </a:solidFill>
            </a:endParaRPr>
          </a:p>
          <a:p>
            <a:pPr marL="285750" indent="-285750"/>
            <a:endParaRPr lang="nl" sz="1600" b="0" dirty="0">
              <a:solidFill>
                <a:schemeClr val="bg2"/>
              </a:solidFill>
            </a:endParaRPr>
          </a:p>
          <a:p>
            <a:pPr marL="285750" indent="-285750"/>
            <a:endParaRPr lang="nl" sz="1600" b="0" dirty="0">
              <a:solidFill>
                <a:schemeClr val="bg2"/>
              </a:solidFill>
            </a:endParaRPr>
          </a:p>
          <a:p>
            <a:pPr marL="285750" indent="-285750"/>
            <a:r>
              <a:rPr lang="nl" sz="1600" b="0" dirty="0">
                <a:solidFill>
                  <a:schemeClr val="bg2"/>
                </a:solidFill>
                <a:latin typeface="Montserrat SemiBold"/>
              </a:rPr>
              <a:t>De eerste 10 karakters bepalen type bestand en de </a:t>
            </a:r>
            <a:r>
              <a:rPr lang="nl" sz="1800" b="0" dirty="0">
                <a:solidFill>
                  <a:schemeClr val="bg2"/>
                </a:solidFill>
                <a:latin typeface="Montserrat SemiBold"/>
              </a:rPr>
              <a:t>rechten:</a:t>
            </a:r>
            <a:endParaRPr lang="nl" sz="1800" b="0" dirty="0">
              <a:solidFill>
                <a:schemeClr val="bg2"/>
              </a:solidFill>
            </a:endParaRPr>
          </a:p>
          <a:p>
            <a:pPr lvl="1">
              <a:buFont typeface="Wingdings"/>
              <a:buChar char="Ø"/>
            </a:pPr>
            <a:r>
              <a:rPr lang="nl" sz="1600" b="0" dirty="0">
                <a:solidFill>
                  <a:srgbClr val="00B050"/>
                </a:solidFill>
                <a:latin typeface="Montserrat SemiBold"/>
              </a:rPr>
              <a:t>Eerste karakter</a:t>
            </a:r>
            <a:r>
              <a:rPr lang="nl" sz="1600" b="0" dirty="0">
                <a:solidFill>
                  <a:schemeClr val="bg2"/>
                </a:solidFill>
                <a:latin typeface="Montserrat SemiBold"/>
              </a:rPr>
              <a:t> bepaalt welk </a:t>
            </a:r>
            <a:r>
              <a:rPr lang="nl" sz="1600" b="0" dirty="0">
                <a:solidFill>
                  <a:srgbClr val="0070C0"/>
                </a:solidFill>
                <a:latin typeface="Montserrat SemiBold"/>
              </a:rPr>
              <a:t>type bestand</a:t>
            </a:r>
            <a:r>
              <a:rPr lang="nl" sz="1600" b="0" dirty="0">
                <a:solidFill>
                  <a:schemeClr val="bg2"/>
                </a:solidFill>
                <a:latin typeface="Montserrat SemiBold"/>
              </a:rPr>
              <a:t> het is namelijk:</a:t>
            </a:r>
          </a:p>
          <a:p>
            <a:pPr lvl="1" indent="-285750">
              <a:buFont typeface="Wingdings"/>
              <a:buChar char="Ø"/>
            </a:pPr>
            <a:endParaRPr lang="nl" sz="1800" b="0" dirty="0">
              <a:solidFill>
                <a:schemeClr val="bg2"/>
              </a:solidFill>
            </a:endParaRPr>
          </a:p>
          <a:p>
            <a:pPr marL="285750" indent="-285750"/>
            <a:endParaRPr lang="nl" sz="1600" b="0" dirty="0"/>
          </a:p>
          <a:p>
            <a:pPr marL="285750" indent="-285750"/>
            <a:endParaRPr lang="nl" sz="1600" b="0" dirty="0"/>
          </a:p>
          <a:p>
            <a:pPr marL="285750" indent="-285750"/>
            <a:endParaRPr lang="nl" sz="1600" b="0" dirty="0"/>
          </a:p>
          <a:p>
            <a:pPr marL="285750" indent="-285750"/>
            <a:endParaRPr lang="nl" sz="1600" b="0" dirty="0"/>
          </a:p>
          <a:p>
            <a:pPr marL="285750" indent="-285750"/>
            <a:endParaRPr lang="nl" sz="1600" b="0" dirty="0"/>
          </a:p>
          <a:p>
            <a:pPr marL="285750" indent="-285750"/>
            <a:endParaRPr lang="nl" sz="1600" b="0" dirty="0"/>
          </a:p>
          <a:p>
            <a:pPr marL="285750" indent="-285750"/>
            <a:endParaRPr lang="nl" sz="1600" b="0" dirty="0"/>
          </a:p>
          <a:p>
            <a:pPr marL="0" indent="0">
              <a:buNone/>
            </a:pPr>
            <a:endParaRPr lang="nl-NL" sz="2400" b="0" dirty="0"/>
          </a:p>
          <a:p>
            <a:pPr marL="0" indent="0">
              <a:buNone/>
            </a:pPr>
            <a:endParaRPr lang="nl-NL" sz="2400" b="0" dirty="0"/>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558315"/>
            <a:ext cx="8226026" cy="613093"/>
          </a:xfrm>
        </p:spPr>
        <p:txBody>
          <a:bodyPr/>
          <a:lstStyle/>
          <a:p>
            <a:r>
              <a:rPr lang="nl-NL" sz="2800" dirty="0">
                <a:latin typeface="Montserrat ExtraBold"/>
              </a:rPr>
              <a:t>3.17. Permissies.</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a:xfrm>
            <a:off x="795338" y="136392"/>
            <a:ext cx="4116388" cy="323227"/>
          </a:xfrm>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147</a:t>
            </a:fld>
            <a:endParaRPr lang="nl-BE"/>
          </a:p>
        </p:txBody>
      </p:sp>
      <p:pic>
        <p:nvPicPr>
          <p:cNvPr id="10" name="Afbeelding 10">
            <a:extLst>
              <a:ext uri="{FF2B5EF4-FFF2-40B4-BE49-F238E27FC236}">
                <a16:creationId xmlns:a16="http://schemas.microsoft.com/office/drawing/2014/main" id="{EA0E3804-D5FE-4F2F-8576-A8478DD6A8FD}"/>
              </a:ext>
            </a:extLst>
          </p:cNvPr>
          <p:cNvPicPr>
            <a:picLocks noChangeAspect="1"/>
          </p:cNvPicPr>
          <p:nvPr/>
        </p:nvPicPr>
        <p:blipFill>
          <a:blip r:embed="rId3"/>
          <a:stretch>
            <a:fillRect/>
          </a:stretch>
        </p:blipFill>
        <p:spPr>
          <a:xfrm>
            <a:off x="2099733" y="1867870"/>
            <a:ext cx="4944533" cy="649632"/>
          </a:xfrm>
          <a:prstGeom prst="rect">
            <a:avLst/>
          </a:prstGeom>
        </p:spPr>
      </p:pic>
      <p:graphicFrame>
        <p:nvGraphicFramePr>
          <p:cNvPr id="11" name="Tabel 11">
            <a:extLst>
              <a:ext uri="{FF2B5EF4-FFF2-40B4-BE49-F238E27FC236}">
                <a16:creationId xmlns:a16="http://schemas.microsoft.com/office/drawing/2014/main" id="{FA0D2B55-77A2-4A38-94C8-78989CDBBE25}"/>
              </a:ext>
            </a:extLst>
          </p:cNvPr>
          <p:cNvGraphicFramePr>
            <a:graphicFrameLocks noGrp="1"/>
          </p:cNvGraphicFramePr>
          <p:nvPr>
            <p:extLst>
              <p:ext uri="{D42A27DB-BD31-4B8C-83A1-F6EECF244321}">
                <p14:modId xmlns:p14="http://schemas.microsoft.com/office/powerpoint/2010/main" val="1631204748"/>
              </p:ext>
            </p:extLst>
          </p:nvPr>
        </p:nvGraphicFramePr>
        <p:xfrm>
          <a:off x="2417500" y="3395663"/>
          <a:ext cx="4308998" cy="1371600"/>
        </p:xfrm>
        <a:graphic>
          <a:graphicData uri="http://schemas.openxmlformats.org/drawingml/2006/table">
            <a:tbl>
              <a:tblPr firstRow="1" bandRow="1">
                <a:tableStyleId>{5C22544A-7EE6-4342-B048-85BDC9FD1C3A}</a:tableStyleId>
              </a:tblPr>
              <a:tblGrid>
                <a:gridCol w="1147091">
                  <a:extLst>
                    <a:ext uri="{9D8B030D-6E8A-4147-A177-3AD203B41FA5}">
                      <a16:colId xmlns:a16="http://schemas.microsoft.com/office/drawing/2014/main" val="1872374241"/>
                    </a:ext>
                  </a:extLst>
                </a:gridCol>
                <a:gridCol w="3161907">
                  <a:extLst>
                    <a:ext uri="{9D8B030D-6E8A-4147-A177-3AD203B41FA5}">
                      <a16:colId xmlns:a16="http://schemas.microsoft.com/office/drawing/2014/main" val="1044529068"/>
                    </a:ext>
                  </a:extLst>
                </a:gridCol>
              </a:tblGrid>
              <a:tr h="269522">
                <a:tc>
                  <a:txBody>
                    <a:bodyPr/>
                    <a:lstStyle/>
                    <a:p>
                      <a:r>
                        <a:rPr lang="nl-NL" dirty="0"/>
                        <a:t>karakter</a:t>
                      </a:r>
                    </a:p>
                  </a:txBody>
                  <a:tcPr/>
                </a:tc>
                <a:tc>
                  <a:txBody>
                    <a:bodyPr/>
                    <a:lstStyle/>
                    <a:p>
                      <a:r>
                        <a:rPr lang="nl-NL" dirty="0"/>
                        <a:t>type</a:t>
                      </a:r>
                    </a:p>
                  </a:txBody>
                  <a:tcPr/>
                </a:tc>
                <a:extLst>
                  <a:ext uri="{0D108BD9-81ED-4DB2-BD59-A6C34878D82A}">
                    <a16:rowId xmlns:a16="http://schemas.microsoft.com/office/drawing/2014/main" val="1351080362"/>
                  </a:ext>
                </a:extLst>
              </a:tr>
              <a:tr h="269522">
                <a:tc>
                  <a:txBody>
                    <a:bodyPr/>
                    <a:lstStyle/>
                    <a:p>
                      <a:pPr algn="ctr"/>
                      <a:r>
                        <a:rPr lang="nl-NL" sz="1600" b="1" dirty="0"/>
                        <a:t>-</a:t>
                      </a:r>
                    </a:p>
                  </a:txBody>
                  <a:tcPr/>
                </a:tc>
                <a:tc>
                  <a:txBody>
                    <a:bodyPr/>
                    <a:lstStyle/>
                    <a:p>
                      <a:r>
                        <a:rPr lang="nl-NL" sz="1600" dirty="0"/>
                        <a:t>Gewoon tekstbestand</a:t>
                      </a:r>
                    </a:p>
                  </a:txBody>
                  <a:tcPr/>
                </a:tc>
                <a:extLst>
                  <a:ext uri="{0D108BD9-81ED-4DB2-BD59-A6C34878D82A}">
                    <a16:rowId xmlns:a16="http://schemas.microsoft.com/office/drawing/2014/main" val="3350584550"/>
                  </a:ext>
                </a:extLst>
              </a:tr>
              <a:tr h="269522">
                <a:tc>
                  <a:txBody>
                    <a:bodyPr/>
                    <a:lstStyle/>
                    <a:p>
                      <a:pPr algn="ctr"/>
                      <a:r>
                        <a:rPr lang="nl-NL" sz="1600" b="1" dirty="0"/>
                        <a:t>d</a:t>
                      </a:r>
                    </a:p>
                  </a:txBody>
                  <a:tcPr/>
                </a:tc>
                <a:tc>
                  <a:txBody>
                    <a:bodyPr/>
                    <a:lstStyle/>
                    <a:p>
                      <a:r>
                        <a:rPr lang="nl-NL" sz="1600" dirty="0"/>
                        <a:t>map</a:t>
                      </a:r>
                    </a:p>
                  </a:txBody>
                  <a:tcPr/>
                </a:tc>
                <a:extLst>
                  <a:ext uri="{0D108BD9-81ED-4DB2-BD59-A6C34878D82A}">
                    <a16:rowId xmlns:a16="http://schemas.microsoft.com/office/drawing/2014/main" val="3489675553"/>
                  </a:ext>
                </a:extLst>
              </a:tr>
              <a:tr h="269522">
                <a:tc>
                  <a:txBody>
                    <a:bodyPr/>
                    <a:lstStyle/>
                    <a:p>
                      <a:pPr lvl="0" algn="ctr">
                        <a:buNone/>
                      </a:pPr>
                      <a:r>
                        <a:rPr lang="nl-NL" sz="1600" b="1" dirty="0"/>
                        <a:t>l</a:t>
                      </a:r>
                    </a:p>
                  </a:txBody>
                  <a:tcPr/>
                </a:tc>
                <a:tc>
                  <a:txBody>
                    <a:bodyPr/>
                    <a:lstStyle/>
                    <a:p>
                      <a:pPr lvl="0">
                        <a:buNone/>
                      </a:pPr>
                      <a:r>
                        <a:rPr lang="nl-NL" sz="1600" dirty="0"/>
                        <a:t>Symbolische link</a:t>
                      </a:r>
                    </a:p>
                  </a:txBody>
                  <a:tcPr/>
                </a:tc>
                <a:extLst>
                  <a:ext uri="{0D108BD9-81ED-4DB2-BD59-A6C34878D82A}">
                    <a16:rowId xmlns:a16="http://schemas.microsoft.com/office/drawing/2014/main" val="3366180529"/>
                  </a:ext>
                </a:extLst>
              </a:tr>
            </a:tbl>
          </a:graphicData>
        </a:graphic>
      </p:graphicFrame>
    </p:spTree>
    <p:extLst>
      <p:ext uri="{BB962C8B-B14F-4D97-AF65-F5344CB8AC3E}">
        <p14:creationId xmlns:p14="http://schemas.microsoft.com/office/powerpoint/2010/main" val="770697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212155"/>
            <a:ext cx="7962406" cy="3124999"/>
          </a:xfrm>
        </p:spPr>
        <p:txBody>
          <a:bodyPr vert="horz" lIns="91440" tIns="45720" rIns="91440" bIns="45720" rtlCol="0" anchor="t">
            <a:normAutofit fontScale="92500" lnSpcReduction="10000"/>
          </a:bodyPr>
          <a:lstStyle/>
          <a:p>
            <a:pPr marL="285750" indent="-285750"/>
            <a:r>
              <a:rPr lang="nl" sz="1600" b="0" dirty="0">
                <a:solidFill>
                  <a:schemeClr val="bg2"/>
                </a:solidFill>
                <a:latin typeface="Montserrat SemiBold"/>
              </a:rPr>
              <a:t>De eerste 10 karakters bepalen type bestand en de </a:t>
            </a:r>
            <a:r>
              <a:rPr lang="nl" sz="1800" b="0" dirty="0">
                <a:solidFill>
                  <a:schemeClr val="bg2"/>
                </a:solidFill>
                <a:latin typeface="Montserrat SemiBold"/>
              </a:rPr>
              <a:t>rechten:</a:t>
            </a:r>
            <a:endParaRPr lang="nl" sz="1800" b="0" dirty="0">
              <a:solidFill>
                <a:schemeClr val="bg2"/>
              </a:solidFill>
            </a:endParaRPr>
          </a:p>
          <a:p>
            <a:pPr lvl="1">
              <a:buFont typeface="Wingdings"/>
              <a:buChar char="Ø"/>
            </a:pPr>
            <a:r>
              <a:rPr lang="nl" sz="1600" b="0" dirty="0">
                <a:solidFill>
                  <a:srgbClr val="00B050"/>
                </a:solidFill>
                <a:latin typeface="Montserrat SemiBold"/>
              </a:rPr>
              <a:t>Karakter 2 tot 4</a:t>
            </a:r>
            <a:r>
              <a:rPr lang="nl" sz="1600" b="0" dirty="0">
                <a:solidFill>
                  <a:schemeClr val="bg2"/>
                </a:solidFill>
                <a:latin typeface="Montserrat SemiBold"/>
              </a:rPr>
              <a:t> bepalen de rechten van </a:t>
            </a:r>
            <a:r>
              <a:rPr lang="nl" sz="1600" b="0" dirty="0">
                <a:solidFill>
                  <a:srgbClr val="0070C0"/>
                </a:solidFill>
                <a:latin typeface="Montserrat SemiBold"/>
              </a:rPr>
              <a:t>de eigenaar </a:t>
            </a:r>
            <a:r>
              <a:rPr lang="nl" sz="1600" b="0" dirty="0">
                <a:solidFill>
                  <a:schemeClr val="bg2"/>
                </a:solidFill>
                <a:latin typeface="Montserrat SemiBold"/>
              </a:rPr>
              <a:t>(user).</a:t>
            </a:r>
            <a:endParaRPr lang="en-US" b="0" dirty="0">
              <a:solidFill>
                <a:schemeClr val="bg2"/>
              </a:solidFill>
              <a:latin typeface="Montserrat SemiBold"/>
            </a:endParaRPr>
          </a:p>
          <a:p>
            <a:pPr lvl="1">
              <a:buFont typeface="Wingdings"/>
              <a:buChar char="Ø"/>
            </a:pPr>
            <a:endParaRPr lang="nl" sz="1600" b="0" dirty="0">
              <a:solidFill>
                <a:schemeClr val="bg2"/>
              </a:solidFill>
              <a:latin typeface="Montserrat SemiBold"/>
            </a:endParaRPr>
          </a:p>
          <a:p>
            <a:pPr lvl="1">
              <a:buFont typeface="Wingdings"/>
              <a:buChar char="Ø"/>
            </a:pPr>
            <a:endParaRPr lang="nl" sz="1600" b="0" dirty="0">
              <a:solidFill>
                <a:schemeClr val="bg2"/>
              </a:solidFill>
              <a:latin typeface="Montserrat SemiBold"/>
            </a:endParaRPr>
          </a:p>
          <a:p>
            <a:pPr lvl="1">
              <a:buFont typeface="Wingdings"/>
              <a:buChar char="Ø"/>
            </a:pPr>
            <a:endParaRPr lang="nl" sz="1600" b="0" dirty="0">
              <a:solidFill>
                <a:schemeClr val="bg2"/>
              </a:solidFill>
              <a:latin typeface="Montserrat SemiBold"/>
            </a:endParaRPr>
          </a:p>
          <a:p>
            <a:pPr lvl="1">
              <a:buFont typeface="Wingdings"/>
              <a:buChar char="Ø"/>
            </a:pPr>
            <a:endParaRPr lang="nl" sz="1600" b="0" dirty="0">
              <a:solidFill>
                <a:schemeClr val="bg2"/>
              </a:solidFill>
              <a:latin typeface="Montserrat SemiBold"/>
            </a:endParaRPr>
          </a:p>
          <a:p>
            <a:pPr lvl="1">
              <a:buFont typeface="Wingdings"/>
              <a:buChar char="Ø"/>
            </a:pPr>
            <a:endParaRPr lang="nl" sz="1600" b="0" dirty="0">
              <a:solidFill>
                <a:schemeClr val="bg2"/>
              </a:solidFill>
              <a:latin typeface="Montserrat SemiBold"/>
            </a:endParaRPr>
          </a:p>
          <a:p>
            <a:pPr marL="457200" lvl="1" indent="0">
              <a:buNone/>
            </a:pPr>
            <a:endParaRPr lang="nl" sz="1600" b="0" dirty="0">
              <a:solidFill>
                <a:schemeClr val="bg2"/>
              </a:solidFill>
              <a:latin typeface="Montserrat SemiBold"/>
            </a:endParaRPr>
          </a:p>
          <a:p>
            <a:pPr marL="457200" lvl="1" indent="0">
              <a:buNone/>
            </a:pPr>
            <a:endParaRPr lang="nl" sz="1600" b="0" dirty="0">
              <a:solidFill>
                <a:schemeClr val="bg2"/>
              </a:solidFill>
              <a:latin typeface="Montserrat SemiBold"/>
            </a:endParaRPr>
          </a:p>
          <a:p>
            <a:pPr lvl="1">
              <a:buFont typeface="Wingdings"/>
              <a:buChar char="Ø"/>
            </a:pPr>
            <a:endParaRPr lang="nl" sz="1600" b="0" dirty="0">
              <a:solidFill>
                <a:schemeClr val="bg2"/>
              </a:solidFill>
              <a:latin typeface="Montserrat SemiBold"/>
            </a:endParaRPr>
          </a:p>
          <a:p>
            <a:pPr lvl="1">
              <a:buFont typeface="Wingdings"/>
              <a:buChar char="Ø"/>
            </a:pPr>
            <a:r>
              <a:rPr lang="nl" sz="1600" b="0" dirty="0">
                <a:solidFill>
                  <a:srgbClr val="00B050"/>
                </a:solidFill>
                <a:latin typeface="Montserrat SemiBold"/>
              </a:rPr>
              <a:t>Karakters 5 tot 7</a:t>
            </a:r>
            <a:r>
              <a:rPr lang="nl" sz="1600" b="0" dirty="0">
                <a:solidFill>
                  <a:schemeClr val="bg2"/>
                </a:solidFill>
                <a:latin typeface="Montserrat SemiBold"/>
              </a:rPr>
              <a:t>  bepalen de rechten van </a:t>
            </a:r>
            <a:r>
              <a:rPr lang="nl" sz="1600" b="0" dirty="0">
                <a:solidFill>
                  <a:srgbClr val="0070C0"/>
                </a:solidFill>
                <a:latin typeface="Montserrat SemiBold"/>
              </a:rPr>
              <a:t>de groep</a:t>
            </a:r>
            <a:r>
              <a:rPr lang="nl" sz="1600" b="0" dirty="0">
                <a:solidFill>
                  <a:schemeClr val="bg2"/>
                </a:solidFill>
                <a:latin typeface="Montserrat SemiBold"/>
              </a:rPr>
              <a:t> (</a:t>
            </a:r>
            <a:r>
              <a:rPr lang="nl" sz="1600" b="0" dirty="0" err="1">
                <a:solidFill>
                  <a:schemeClr val="bg2"/>
                </a:solidFill>
                <a:latin typeface="Montserrat SemiBold"/>
              </a:rPr>
              <a:t>group</a:t>
            </a:r>
            <a:r>
              <a:rPr lang="nl" sz="1600" b="0" dirty="0">
                <a:solidFill>
                  <a:schemeClr val="bg2"/>
                </a:solidFill>
                <a:latin typeface="Montserrat SemiBold"/>
              </a:rPr>
              <a:t>).</a:t>
            </a:r>
            <a:endParaRPr lang="en-US" sz="1600" b="0" dirty="0">
              <a:solidFill>
                <a:schemeClr val="bg2"/>
              </a:solidFill>
              <a:latin typeface="Montserrat SemiBold"/>
            </a:endParaRPr>
          </a:p>
          <a:p>
            <a:pPr lvl="1">
              <a:buFont typeface="Wingdings"/>
              <a:buChar char="Ø"/>
            </a:pPr>
            <a:r>
              <a:rPr lang="nl" sz="1600" b="0" dirty="0">
                <a:solidFill>
                  <a:srgbClr val="00B050"/>
                </a:solidFill>
                <a:latin typeface="Montserrat SemiBold"/>
              </a:rPr>
              <a:t>Karakters 8 tot 10</a:t>
            </a:r>
            <a:r>
              <a:rPr lang="nl" sz="1600" b="0" dirty="0">
                <a:solidFill>
                  <a:schemeClr val="bg2"/>
                </a:solidFill>
                <a:latin typeface="Montserrat SemiBold"/>
              </a:rPr>
              <a:t> bepalen de rechten van </a:t>
            </a:r>
            <a:r>
              <a:rPr lang="nl" sz="1600" b="0" dirty="0">
                <a:solidFill>
                  <a:srgbClr val="0070C0"/>
                </a:solidFill>
                <a:latin typeface="Montserrat SemiBold"/>
              </a:rPr>
              <a:t>de andere</a:t>
            </a:r>
            <a:r>
              <a:rPr lang="nl" sz="1600" b="0" dirty="0">
                <a:solidFill>
                  <a:schemeClr val="bg2"/>
                </a:solidFill>
                <a:latin typeface="Montserrat SemiBold"/>
              </a:rPr>
              <a:t> (</a:t>
            </a:r>
            <a:r>
              <a:rPr lang="nl" sz="1600" b="0" dirty="0" err="1">
                <a:solidFill>
                  <a:schemeClr val="bg2"/>
                </a:solidFill>
                <a:latin typeface="Montserrat SemiBold"/>
              </a:rPr>
              <a:t>others</a:t>
            </a:r>
            <a:r>
              <a:rPr lang="nl" sz="1600" b="0" dirty="0">
                <a:solidFill>
                  <a:schemeClr val="bg2"/>
                </a:solidFill>
                <a:latin typeface="Montserrat SemiBold"/>
              </a:rPr>
              <a:t>).</a:t>
            </a:r>
            <a:endParaRPr lang="en-US" sz="1600" b="0" dirty="0">
              <a:solidFill>
                <a:schemeClr val="bg2"/>
              </a:solidFill>
              <a:latin typeface="Montserrat SemiBold"/>
            </a:endParaRPr>
          </a:p>
          <a:p>
            <a:pPr marL="1028700" lvl="1">
              <a:buFont typeface="Wingdings,Sans-Serif"/>
              <a:buChar char="Ø"/>
            </a:pPr>
            <a:endParaRPr lang="nl" sz="1600" b="0" dirty="0"/>
          </a:p>
          <a:p>
            <a:pPr marL="0" indent="0">
              <a:buNone/>
            </a:pPr>
            <a:endParaRPr lang="nl" sz="2400" b="0" dirty="0"/>
          </a:p>
          <a:p>
            <a:pPr marL="0" indent="0">
              <a:buNone/>
            </a:pPr>
            <a:endParaRPr lang="nl-NL" sz="2400" b="0" dirty="0"/>
          </a:p>
          <a:p>
            <a:pPr marL="0" indent="0">
              <a:buNone/>
            </a:pPr>
            <a:endParaRPr lang="nl-NL" sz="2400" b="0" dirty="0"/>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558315"/>
            <a:ext cx="8226026" cy="613093"/>
          </a:xfrm>
        </p:spPr>
        <p:txBody>
          <a:bodyPr/>
          <a:lstStyle/>
          <a:p>
            <a:r>
              <a:rPr lang="nl-NL" sz="2800" dirty="0">
                <a:latin typeface="Montserrat ExtraBold"/>
              </a:rPr>
              <a:t>3.17. Permissies.</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a:xfrm>
            <a:off x="795338" y="136392"/>
            <a:ext cx="4116388" cy="323227"/>
          </a:xfrm>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148</a:t>
            </a:fld>
            <a:endParaRPr lang="nl-BE"/>
          </a:p>
        </p:txBody>
      </p:sp>
      <p:graphicFrame>
        <p:nvGraphicFramePr>
          <p:cNvPr id="11" name="Tabel 11">
            <a:extLst>
              <a:ext uri="{FF2B5EF4-FFF2-40B4-BE49-F238E27FC236}">
                <a16:creationId xmlns:a16="http://schemas.microsoft.com/office/drawing/2014/main" id="{FA0D2B55-77A2-4A38-94C8-78989CDBBE25}"/>
              </a:ext>
            </a:extLst>
          </p:cNvPr>
          <p:cNvGraphicFramePr>
            <a:graphicFrameLocks noGrp="1"/>
          </p:cNvGraphicFramePr>
          <p:nvPr>
            <p:extLst>
              <p:ext uri="{D42A27DB-BD31-4B8C-83A1-F6EECF244321}">
                <p14:modId xmlns:p14="http://schemas.microsoft.com/office/powerpoint/2010/main" val="2740462871"/>
              </p:ext>
            </p:extLst>
          </p:nvPr>
        </p:nvGraphicFramePr>
        <p:xfrm>
          <a:off x="2417501" y="1921214"/>
          <a:ext cx="4308998" cy="1706880"/>
        </p:xfrm>
        <a:graphic>
          <a:graphicData uri="http://schemas.openxmlformats.org/drawingml/2006/table">
            <a:tbl>
              <a:tblPr firstRow="1" bandRow="1">
                <a:tableStyleId>{5C22544A-7EE6-4342-B048-85BDC9FD1C3A}</a:tableStyleId>
              </a:tblPr>
              <a:tblGrid>
                <a:gridCol w="1147091">
                  <a:extLst>
                    <a:ext uri="{9D8B030D-6E8A-4147-A177-3AD203B41FA5}">
                      <a16:colId xmlns:a16="http://schemas.microsoft.com/office/drawing/2014/main" val="1872374241"/>
                    </a:ext>
                  </a:extLst>
                </a:gridCol>
                <a:gridCol w="3161907">
                  <a:extLst>
                    <a:ext uri="{9D8B030D-6E8A-4147-A177-3AD203B41FA5}">
                      <a16:colId xmlns:a16="http://schemas.microsoft.com/office/drawing/2014/main" val="1044529068"/>
                    </a:ext>
                  </a:extLst>
                </a:gridCol>
              </a:tblGrid>
              <a:tr h="269522">
                <a:tc>
                  <a:txBody>
                    <a:bodyPr/>
                    <a:lstStyle/>
                    <a:p>
                      <a:r>
                        <a:rPr lang="nl-NL" dirty="0"/>
                        <a:t>karakter</a:t>
                      </a:r>
                    </a:p>
                  </a:txBody>
                  <a:tcPr/>
                </a:tc>
                <a:tc>
                  <a:txBody>
                    <a:bodyPr/>
                    <a:lstStyle/>
                    <a:p>
                      <a:r>
                        <a:rPr lang="nl-NL" dirty="0"/>
                        <a:t>permissie</a:t>
                      </a:r>
                    </a:p>
                  </a:txBody>
                  <a:tcPr/>
                </a:tc>
                <a:extLst>
                  <a:ext uri="{0D108BD9-81ED-4DB2-BD59-A6C34878D82A}">
                    <a16:rowId xmlns:a16="http://schemas.microsoft.com/office/drawing/2014/main" val="1351080362"/>
                  </a:ext>
                </a:extLst>
              </a:tr>
              <a:tr h="269522">
                <a:tc>
                  <a:txBody>
                    <a:bodyPr/>
                    <a:lstStyle/>
                    <a:p>
                      <a:pPr algn="ctr"/>
                      <a:r>
                        <a:rPr lang="nl-NL" sz="1600" b="1" dirty="0"/>
                        <a:t>r</a:t>
                      </a:r>
                    </a:p>
                  </a:txBody>
                  <a:tcPr/>
                </a:tc>
                <a:tc>
                  <a:txBody>
                    <a:bodyPr/>
                    <a:lstStyle/>
                    <a:p>
                      <a:r>
                        <a:rPr lang="nl-NL" sz="1600" dirty="0"/>
                        <a:t>Leesrecht (</a:t>
                      </a:r>
                      <a:r>
                        <a:rPr lang="nl-NL" sz="1600" dirty="0" err="1"/>
                        <a:t>read</a:t>
                      </a:r>
                      <a:r>
                        <a:rPr lang="nl-NL" sz="1600" dirty="0"/>
                        <a:t>)</a:t>
                      </a:r>
                    </a:p>
                  </a:txBody>
                  <a:tcPr/>
                </a:tc>
                <a:extLst>
                  <a:ext uri="{0D108BD9-81ED-4DB2-BD59-A6C34878D82A}">
                    <a16:rowId xmlns:a16="http://schemas.microsoft.com/office/drawing/2014/main" val="3350584550"/>
                  </a:ext>
                </a:extLst>
              </a:tr>
              <a:tr h="269522">
                <a:tc>
                  <a:txBody>
                    <a:bodyPr/>
                    <a:lstStyle/>
                    <a:p>
                      <a:pPr algn="ctr"/>
                      <a:r>
                        <a:rPr lang="nl-NL" sz="1600" b="1" dirty="0"/>
                        <a:t>w</a:t>
                      </a:r>
                    </a:p>
                  </a:txBody>
                  <a:tcPr/>
                </a:tc>
                <a:tc>
                  <a:txBody>
                    <a:bodyPr/>
                    <a:lstStyle/>
                    <a:p>
                      <a:r>
                        <a:rPr lang="nl-NL" sz="1600" dirty="0"/>
                        <a:t>Schrijfrecht (</a:t>
                      </a:r>
                      <a:r>
                        <a:rPr lang="nl-NL" sz="1600" dirty="0" err="1"/>
                        <a:t>write</a:t>
                      </a:r>
                      <a:r>
                        <a:rPr lang="nl-NL" sz="1600" dirty="0"/>
                        <a:t>)</a:t>
                      </a:r>
                    </a:p>
                  </a:txBody>
                  <a:tcPr/>
                </a:tc>
                <a:extLst>
                  <a:ext uri="{0D108BD9-81ED-4DB2-BD59-A6C34878D82A}">
                    <a16:rowId xmlns:a16="http://schemas.microsoft.com/office/drawing/2014/main" val="3489675553"/>
                  </a:ext>
                </a:extLst>
              </a:tr>
              <a:tr h="269522">
                <a:tc>
                  <a:txBody>
                    <a:bodyPr/>
                    <a:lstStyle/>
                    <a:p>
                      <a:pPr lvl="0" algn="ctr">
                        <a:buNone/>
                      </a:pPr>
                      <a:r>
                        <a:rPr lang="nl-NL" sz="1600" b="1" dirty="0"/>
                        <a:t>x</a:t>
                      </a:r>
                    </a:p>
                  </a:txBody>
                  <a:tcPr/>
                </a:tc>
                <a:tc>
                  <a:txBody>
                    <a:bodyPr/>
                    <a:lstStyle/>
                    <a:p>
                      <a:pPr lvl="0">
                        <a:buNone/>
                      </a:pPr>
                      <a:r>
                        <a:rPr lang="nl-NL" sz="1600" dirty="0"/>
                        <a:t>Uitvoerrecht (</a:t>
                      </a:r>
                      <a:r>
                        <a:rPr lang="nl-NL" sz="1600" dirty="0" err="1"/>
                        <a:t>execute</a:t>
                      </a:r>
                      <a:r>
                        <a:rPr lang="nl-NL" sz="1600" dirty="0"/>
                        <a:t>)</a:t>
                      </a:r>
                    </a:p>
                  </a:txBody>
                  <a:tcPr/>
                </a:tc>
                <a:extLst>
                  <a:ext uri="{0D108BD9-81ED-4DB2-BD59-A6C34878D82A}">
                    <a16:rowId xmlns:a16="http://schemas.microsoft.com/office/drawing/2014/main" val="3366180529"/>
                  </a:ext>
                </a:extLst>
              </a:tr>
              <a:tr h="269522">
                <a:tc>
                  <a:txBody>
                    <a:bodyPr/>
                    <a:lstStyle/>
                    <a:p>
                      <a:pPr lvl="0" algn="ctr">
                        <a:buNone/>
                      </a:pPr>
                      <a:r>
                        <a:rPr lang="nl-NL" sz="1600" b="1" dirty="0"/>
                        <a:t>-</a:t>
                      </a:r>
                    </a:p>
                  </a:txBody>
                  <a:tcPr/>
                </a:tc>
                <a:tc>
                  <a:txBody>
                    <a:bodyPr/>
                    <a:lstStyle/>
                    <a:p>
                      <a:pPr lvl="0">
                        <a:buNone/>
                      </a:pPr>
                      <a:r>
                        <a:rPr lang="nl-NL" sz="1600" dirty="0"/>
                        <a:t>Niet toegekend recht</a:t>
                      </a:r>
                    </a:p>
                  </a:txBody>
                  <a:tcPr/>
                </a:tc>
                <a:extLst>
                  <a:ext uri="{0D108BD9-81ED-4DB2-BD59-A6C34878D82A}">
                    <a16:rowId xmlns:a16="http://schemas.microsoft.com/office/drawing/2014/main" val="1820007420"/>
                  </a:ext>
                </a:extLst>
              </a:tr>
            </a:tbl>
          </a:graphicData>
        </a:graphic>
      </p:graphicFrame>
    </p:spTree>
    <p:extLst>
      <p:ext uri="{BB962C8B-B14F-4D97-AF65-F5344CB8AC3E}">
        <p14:creationId xmlns:p14="http://schemas.microsoft.com/office/powerpoint/2010/main" val="16645740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395599"/>
            <a:ext cx="7962406" cy="3124999"/>
          </a:xfrm>
        </p:spPr>
        <p:txBody>
          <a:bodyPr vert="horz" lIns="91440" tIns="45720" rIns="91440" bIns="45720" rtlCol="0" anchor="t">
            <a:normAutofit/>
          </a:bodyPr>
          <a:lstStyle/>
          <a:p>
            <a:pPr marL="285750" indent="-285750"/>
            <a:r>
              <a:rPr lang="nl" sz="1800" b="0" dirty="0">
                <a:solidFill>
                  <a:srgbClr val="0070C0"/>
                </a:solidFill>
                <a:latin typeface="Montserrat SemiBold"/>
              </a:rPr>
              <a:t>De symbolisch methode:</a:t>
            </a:r>
            <a:endParaRPr lang="nl" sz="1800" b="0" dirty="0">
              <a:solidFill>
                <a:srgbClr val="0070C0"/>
              </a:solidFill>
            </a:endParaRPr>
          </a:p>
          <a:p>
            <a:pPr marL="457200" lvl="1" indent="0">
              <a:buNone/>
            </a:pPr>
            <a:r>
              <a:rPr lang="nl" sz="1400" b="0" dirty="0">
                <a:solidFill>
                  <a:schemeClr val="bg2"/>
                </a:solidFill>
                <a:latin typeface="Montserrat SemiBold"/>
              </a:rPr>
              <a:t>         </a:t>
            </a:r>
          </a:p>
          <a:p>
            <a:pPr marL="457200" lvl="1" indent="0">
              <a:buNone/>
            </a:pPr>
            <a:r>
              <a:rPr lang="nl" sz="1400" b="0" dirty="0">
                <a:solidFill>
                  <a:schemeClr val="bg2"/>
                </a:solidFill>
                <a:latin typeface="Montserrat SemiBold"/>
              </a:rPr>
              <a:t>         </a:t>
            </a:r>
            <a:r>
              <a:rPr lang="nl" sz="1800" b="0" dirty="0">
                <a:solidFill>
                  <a:schemeClr val="bg2"/>
                </a:solidFill>
                <a:latin typeface="Montserrat SemiBold"/>
              </a:rPr>
              <a:t>maakt gebruik van karakter om permissies te wijzigen</a:t>
            </a:r>
          </a:p>
          <a:p>
            <a:pPr marL="457200" lvl="1" indent="0">
              <a:buNone/>
            </a:pPr>
            <a:r>
              <a:rPr lang="nl" sz="1800" b="0" dirty="0">
                <a:solidFill>
                  <a:schemeClr val="bg2"/>
                </a:solidFill>
                <a:latin typeface="Montserrat SemiBold"/>
              </a:rPr>
              <a:t>       voor bepaalde gebruikers </a:t>
            </a:r>
            <a:endParaRPr lang="nl" dirty="0">
              <a:solidFill>
                <a:schemeClr val="bg2"/>
              </a:solidFill>
            </a:endParaRPr>
          </a:p>
          <a:p>
            <a:pPr marL="0" indent="0">
              <a:buNone/>
            </a:pPr>
            <a:endParaRPr lang="nl" sz="1800" b="0" dirty="0">
              <a:solidFill>
                <a:schemeClr val="bg2"/>
              </a:solidFill>
            </a:endParaRPr>
          </a:p>
          <a:p>
            <a:pPr marL="0" indent="0">
              <a:buNone/>
            </a:pPr>
            <a:endParaRPr lang="nl" sz="1800" b="0" dirty="0">
              <a:solidFill>
                <a:schemeClr val="bg2"/>
              </a:solidFill>
            </a:endParaRPr>
          </a:p>
          <a:p>
            <a:pPr marL="0" indent="0">
              <a:buNone/>
            </a:pPr>
            <a:endParaRPr lang="nl" sz="1800" b="0" dirty="0"/>
          </a:p>
          <a:p>
            <a:pPr marL="285750" indent="-285750"/>
            <a:endParaRPr lang="nl" sz="1600" b="0" dirty="0"/>
          </a:p>
          <a:p>
            <a:pPr marL="0" indent="0">
              <a:buNone/>
            </a:pPr>
            <a:endParaRPr lang="nl" sz="1600" b="0" dirty="0">
              <a:latin typeface="Montserrat SemiBold"/>
            </a:endParaRPr>
          </a:p>
          <a:p>
            <a:pPr marL="0" indent="0">
              <a:buNone/>
            </a:pPr>
            <a:endParaRPr lang="nl" sz="1600" b="0" dirty="0">
              <a:latin typeface="Montserrat SemiBold"/>
            </a:endParaRPr>
          </a:p>
          <a:p>
            <a:pPr marL="285750" indent="-285750"/>
            <a:endParaRPr lang="nl" sz="1600" b="0" dirty="0"/>
          </a:p>
          <a:p>
            <a:pPr marL="285750" indent="-285750"/>
            <a:endParaRPr lang="nl" sz="1600" b="0" dirty="0"/>
          </a:p>
          <a:p>
            <a:pPr marL="285750" indent="-285750"/>
            <a:endParaRPr lang="nl" sz="1600" b="0" dirty="0"/>
          </a:p>
          <a:p>
            <a:pPr marL="285750" indent="-285750"/>
            <a:endParaRPr lang="nl" sz="1600" b="0" dirty="0"/>
          </a:p>
          <a:p>
            <a:pPr marL="0" indent="0">
              <a:buNone/>
            </a:pPr>
            <a:endParaRPr lang="nl-NL" sz="2400" b="0"/>
          </a:p>
          <a:p>
            <a:pPr marL="0" indent="0">
              <a:buNone/>
            </a:pPr>
            <a:endParaRPr lang="nl-NL" sz="2400" b="0"/>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3.17. Permissies.</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149</a:t>
            </a:fld>
            <a:endParaRPr lang="nl-BE"/>
          </a:p>
        </p:txBody>
      </p:sp>
      <p:sp>
        <p:nvSpPr>
          <p:cNvPr id="9" name="Pijl: rechts 8">
            <a:extLst>
              <a:ext uri="{FF2B5EF4-FFF2-40B4-BE49-F238E27FC236}">
                <a16:creationId xmlns:a16="http://schemas.microsoft.com/office/drawing/2014/main" id="{5EEC9FDF-EBC5-42B7-AA6A-9F78DC4A619D}"/>
              </a:ext>
            </a:extLst>
          </p:cNvPr>
          <p:cNvSpPr/>
          <p:nvPr/>
        </p:nvSpPr>
        <p:spPr>
          <a:xfrm>
            <a:off x="1130045" y="2007049"/>
            <a:ext cx="568100" cy="2574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aphicFrame>
        <p:nvGraphicFramePr>
          <p:cNvPr id="8" name="Tabel 9">
            <a:extLst>
              <a:ext uri="{FF2B5EF4-FFF2-40B4-BE49-F238E27FC236}">
                <a16:creationId xmlns:a16="http://schemas.microsoft.com/office/drawing/2014/main" id="{BB913391-9E00-4EC3-BBB9-2C36FA0DFE1E}"/>
              </a:ext>
            </a:extLst>
          </p:cNvPr>
          <p:cNvGraphicFramePr>
            <a:graphicFrameLocks noGrp="1"/>
          </p:cNvGraphicFramePr>
          <p:nvPr>
            <p:extLst>
              <p:ext uri="{D42A27DB-BD31-4B8C-83A1-F6EECF244321}">
                <p14:modId xmlns:p14="http://schemas.microsoft.com/office/powerpoint/2010/main" val="1146422520"/>
              </p:ext>
            </p:extLst>
          </p:nvPr>
        </p:nvGraphicFramePr>
        <p:xfrm>
          <a:off x="2168768" y="2732942"/>
          <a:ext cx="5120639" cy="1849120"/>
        </p:xfrm>
        <a:graphic>
          <a:graphicData uri="http://schemas.openxmlformats.org/drawingml/2006/table">
            <a:tbl>
              <a:tblPr firstRow="1" bandRow="1">
                <a:tableStyleId>{5C22544A-7EE6-4342-B048-85BDC9FD1C3A}</a:tableStyleId>
              </a:tblPr>
              <a:tblGrid>
                <a:gridCol w="1129261">
                  <a:extLst>
                    <a:ext uri="{9D8B030D-6E8A-4147-A177-3AD203B41FA5}">
                      <a16:colId xmlns:a16="http://schemas.microsoft.com/office/drawing/2014/main" val="796986295"/>
                    </a:ext>
                  </a:extLst>
                </a:gridCol>
                <a:gridCol w="3991378">
                  <a:extLst>
                    <a:ext uri="{9D8B030D-6E8A-4147-A177-3AD203B41FA5}">
                      <a16:colId xmlns:a16="http://schemas.microsoft.com/office/drawing/2014/main" val="1558384219"/>
                    </a:ext>
                  </a:extLst>
                </a:gridCol>
              </a:tblGrid>
              <a:tr h="362682">
                <a:tc>
                  <a:txBody>
                    <a:bodyPr/>
                    <a:lstStyle/>
                    <a:p>
                      <a:r>
                        <a:rPr lang="nl-NL" dirty="0"/>
                        <a:t>karakter</a:t>
                      </a:r>
                    </a:p>
                  </a:txBody>
                  <a:tcPr/>
                </a:tc>
                <a:tc>
                  <a:txBody>
                    <a:bodyPr/>
                    <a:lstStyle/>
                    <a:p>
                      <a:r>
                        <a:rPr lang="nl-NL" dirty="0"/>
                        <a:t>Rechten toegepast op</a:t>
                      </a:r>
                    </a:p>
                  </a:txBody>
                  <a:tcPr/>
                </a:tc>
                <a:extLst>
                  <a:ext uri="{0D108BD9-81ED-4DB2-BD59-A6C34878D82A}">
                    <a16:rowId xmlns:a16="http://schemas.microsoft.com/office/drawing/2014/main" val="2130325757"/>
                  </a:ext>
                </a:extLst>
              </a:tr>
              <a:tr h="370840">
                <a:tc>
                  <a:txBody>
                    <a:bodyPr/>
                    <a:lstStyle/>
                    <a:p>
                      <a:pPr algn="ctr"/>
                      <a:r>
                        <a:rPr lang="nl-NL" b="1" dirty="0"/>
                        <a:t>u</a:t>
                      </a:r>
                    </a:p>
                  </a:txBody>
                  <a:tcPr/>
                </a:tc>
                <a:tc>
                  <a:txBody>
                    <a:bodyPr/>
                    <a:lstStyle/>
                    <a:p>
                      <a:r>
                        <a:rPr lang="nl-NL" dirty="0"/>
                        <a:t>eigenaar (user)</a:t>
                      </a:r>
                    </a:p>
                  </a:txBody>
                  <a:tcPr/>
                </a:tc>
                <a:extLst>
                  <a:ext uri="{0D108BD9-81ED-4DB2-BD59-A6C34878D82A}">
                    <a16:rowId xmlns:a16="http://schemas.microsoft.com/office/drawing/2014/main" val="2040706189"/>
                  </a:ext>
                </a:extLst>
              </a:tr>
              <a:tr h="370840">
                <a:tc>
                  <a:txBody>
                    <a:bodyPr/>
                    <a:lstStyle/>
                    <a:p>
                      <a:pPr algn="ctr"/>
                      <a:r>
                        <a:rPr lang="nl-NL" b="1" dirty="0"/>
                        <a:t>g</a:t>
                      </a:r>
                    </a:p>
                  </a:txBody>
                  <a:tcPr/>
                </a:tc>
                <a:tc>
                  <a:txBody>
                    <a:bodyPr/>
                    <a:lstStyle/>
                    <a:p>
                      <a:r>
                        <a:rPr lang="nl-NL" dirty="0"/>
                        <a:t>groep (</a:t>
                      </a:r>
                      <a:r>
                        <a:rPr lang="nl-NL" dirty="0" err="1"/>
                        <a:t>group</a:t>
                      </a:r>
                      <a:r>
                        <a:rPr lang="nl-NL" dirty="0"/>
                        <a:t>) </a:t>
                      </a:r>
                    </a:p>
                  </a:txBody>
                  <a:tcPr/>
                </a:tc>
                <a:extLst>
                  <a:ext uri="{0D108BD9-81ED-4DB2-BD59-A6C34878D82A}">
                    <a16:rowId xmlns:a16="http://schemas.microsoft.com/office/drawing/2014/main" val="154186936"/>
                  </a:ext>
                </a:extLst>
              </a:tr>
              <a:tr h="370840">
                <a:tc>
                  <a:txBody>
                    <a:bodyPr/>
                    <a:lstStyle/>
                    <a:p>
                      <a:pPr algn="ctr"/>
                      <a:r>
                        <a:rPr lang="nl-NL" b="1" dirty="0"/>
                        <a:t>o</a:t>
                      </a:r>
                    </a:p>
                  </a:txBody>
                  <a:tcPr/>
                </a:tc>
                <a:tc>
                  <a:txBody>
                    <a:bodyPr/>
                    <a:lstStyle/>
                    <a:p>
                      <a:r>
                        <a:rPr lang="nl-NL" dirty="0"/>
                        <a:t>andere (</a:t>
                      </a:r>
                      <a:r>
                        <a:rPr lang="nl-NL" dirty="0" err="1"/>
                        <a:t>others</a:t>
                      </a:r>
                      <a:r>
                        <a:rPr lang="nl-NL" dirty="0"/>
                        <a:t>)</a:t>
                      </a:r>
                    </a:p>
                  </a:txBody>
                  <a:tcPr/>
                </a:tc>
                <a:extLst>
                  <a:ext uri="{0D108BD9-81ED-4DB2-BD59-A6C34878D82A}">
                    <a16:rowId xmlns:a16="http://schemas.microsoft.com/office/drawing/2014/main" val="3011588002"/>
                  </a:ext>
                </a:extLst>
              </a:tr>
              <a:tr h="370840">
                <a:tc>
                  <a:txBody>
                    <a:bodyPr/>
                    <a:lstStyle/>
                    <a:p>
                      <a:pPr algn="ctr"/>
                      <a:r>
                        <a:rPr lang="nl-NL" b="1" dirty="0"/>
                        <a:t>a</a:t>
                      </a:r>
                    </a:p>
                  </a:txBody>
                  <a:tcPr/>
                </a:tc>
                <a:tc>
                  <a:txBody>
                    <a:bodyPr/>
                    <a:lstStyle/>
                    <a:p>
                      <a:r>
                        <a:rPr lang="nl-NL" dirty="0"/>
                        <a:t>Iedereen (</a:t>
                      </a:r>
                      <a:r>
                        <a:rPr lang="nl-NL" dirty="0" err="1"/>
                        <a:t>all</a:t>
                      </a:r>
                      <a:r>
                        <a:rPr lang="nl-NL" dirty="0"/>
                        <a:t>)</a:t>
                      </a:r>
                    </a:p>
                  </a:txBody>
                  <a:tcPr/>
                </a:tc>
                <a:extLst>
                  <a:ext uri="{0D108BD9-81ED-4DB2-BD59-A6C34878D82A}">
                    <a16:rowId xmlns:a16="http://schemas.microsoft.com/office/drawing/2014/main" val="2067751300"/>
                  </a:ext>
                </a:extLst>
              </a:tr>
            </a:tbl>
          </a:graphicData>
        </a:graphic>
      </p:graphicFrame>
    </p:spTree>
    <p:extLst>
      <p:ext uri="{BB962C8B-B14F-4D97-AF65-F5344CB8AC3E}">
        <p14:creationId xmlns:p14="http://schemas.microsoft.com/office/powerpoint/2010/main" val="2473541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4803DA-10C0-0640-B494-53AF623AE576}"/>
              </a:ext>
            </a:extLst>
          </p:cNvPr>
          <p:cNvSpPr>
            <a:spLocks noGrp="1"/>
          </p:cNvSpPr>
          <p:nvPr>
            <p:ph type="ctrTitle"/>
          </p:nvPr>
        </p:nvSpPr>
        <p:spPr/>
        <p:txBody>
          <a:bodyPr/>
          <a:lstStyle/>
          <a:p>
            <a:r>
              <a:rPr lang="nl-BE"/>
              <a:t>3.2. De shell.</a:t>
            </a:r>
          </a:p>
        </p:txBody>
      </p:sp>
    </p:spTree>
    <p:extLst>
      <p:ext uri="{BB962C8B-B14F-4D97-AF65-F5344CB8AC3E}">
        <p14:creationId xmlns:p14="http://schemas.microsoft.com/office/powerpoint/2010/main" val="11524999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395599"/>
            <a:ext cx="7962406" cy="3124999"/>
          </a:xfrm>
        </p:spPr>
        <p:txBody>
          <a:bodyPr vert="horz" lIns="91440" tIns="45720" rIns="91440" bIns="45720" rtlCol="0" anchor="t">
            <a:normAutofit/>
          </a:bodyPr>
          <a:lstStyle/>
          <a:p>
            <a:pPr marL="285750" indent="-285750"/>
            <a:r>
              <a:rPr lang="nl" sz="1800" b="0" dirty="0">
                <a:solidFill>
                  <a:srgbClr val="0070C0"/>
                </a:solidFill>
                <a:latin typeface="Montserrat SemiBold"/>
              </a:rPr>
              <a:t>De symbolisch methode:</a:t>
            </a:r>
            <a:endParaRPr lang="nl" sz="1800" b="0" dirty="0">
              <a:solidFill>
                <a:srgbClr val="0070C0"/>
              </a:solidFill>
            </a:endParaRPr>
          </a:p>
          <a:p>
            <a:pPr marL="457200" lvl="1" indent="0">
              <a:buNone/>
            </a:pPr>
            <a:r>
              <a:rPr lang="nl" sz="1400" b="0" dirty="0">
                <a:solidFill>
                  <a:schemeClr val="bg2"/>
                </a:solidFill>
                <a:latin typeface="Montserrat SemiBold"/>
              </a:rPr>
              <a:t>         </a:t>
            </a:r>
          </a:p>
          <a:p>
            <a:pPr marL="457200" lvl="1" indent="0">
              <a:buNone/>
            </a:pPr>
            <a:r>
              <a:rPr lang="nl" sz="1400" b="0" dirty="0">
                <a:solidFill>
                  <a:schemeClr val="bg2"/>
                </a:solidFill>
                <a:latin typeface="Montserrat SemiBold"/>
              </a:rPr>
              <a:t>         </a:t>
            </a:r>
            <a:r>
              <a:rPr lang="nl" sz="1800" b="0" dirty="0">
                <a:solidFill>
                  <a:schemeClr val="bg2"/>
                </a:solidFill>
                <a:latin typeface="Montserrat SemiBold"/>
              </a:rPr>
              <a:t>aan de hand van een indicator kan je rechten wijzigen  </a:t>
            </a:r>
          </a:p>
          <a:p>
            <a:pPr marL="0" indent="0">
              <a:buNone/>
            </a:pPr>
            <a:endParaRPr lang="nl" sz="1800" b="0" dirty="0">
              <a:solidFill>
                <a:schemeClr val="bg2"/>
              </a:solidFill>
            </a:endParaRPr>
          </a:p>
          <a:p>
            <a:pPr marL="0" indent="0">
              <a:buNone/>
            </a:pPr>
            <a:endParaRPr lang="nl" sz="1800" b="0" dirty="0">
              <a:solidFill>
                <a:schemeClr val="bg2"/>
              </a:solidFill>
            </a:endParaRPr>
          </a:p>
          <a:p>
            <a:pPr marL="0" indent="0">
              <a:buNone/>
            </a:pPr>
            <a:endParaRPr lang="nl" sz="1800" b="0" dirty="0"/>
          </a:p>
          <a:p>
            <a:pPr marL="285750" indent="-285750"/>
            <a:endParaRPr lang="nl" sz="1600" b="0" dirty="0"/>
          </a:p>
          <a:p>
            <a:pPr marL="0" indent="0">
              <a:buNone/>
            </a:pPr>
            <a:endParaRPr lang="nl" sz="1600" b="0" dirty="0">
              <a:latin typeface="Montserrat SemiBold"/>
            </a:endParaRPr>
          </a:p>
          <a:p>
            <a:pPr marL="0" indent="0">
              <a:buNone/>
            </a:pPr>
            <a:endParaRPr lang="nl" sz="1600" b="0" dirty="0">
              <a:latin typeface="Montserrat SemiBold"/>
            </a:endParaRPr>
          </a:p>
          <a:p>
            <a:pPr marL="285750" indent="-285750"/>
            <a:r>
              <a:rPr lang="nl" sz="1600" b="0" dirty="0">
                <a:latin typeface="Montserrat SemiBold"/>
              </a:rPr>
              <a:t>Voorbeeld: </a:t>
            </a:r>
            <a:endParaRPr lang="nl" sz="1600" b="0" dirty="0"/>
          </a:p>
          <a:p>
            <a:pPr marL="285750" indent="-285750"/>
            <a:endParaRPr lang="nl" sz="1600" b="0" dirty="0"/>
          </a:p>
          <a:p>
            <a:pPr marL="285750" indent="-285750"/>
            <a:endParaRPr lang="nl" sz="1600" b="0" dirty="0"/>
          </a:p>
          <a:p>
            <a:pPr marL="285750" indent="-285750"/>
            <a:endParaRPr lang="nl" sz="1600" b="0" dirty="0"/>
          </a:p>
          <a:p>
            <a:pPr marL="0" indent="0">
              <a:buNone/>
            </a:pPr>
            <a:endParaRPr lang="nl-NL" sz="2400" b="0"/>
          </a:p>
          <a:p>
            <a:pPr marL="0" indent="0">
              <a:buNone/>
            </a:pPr>
            <a:endParaRPr lang="nl-NL" sz="2400" b="0"/>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3.17. Permissies.</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150</a:t>
            </a:fld>
            <a:endParaRPr lang="nl-BE"/>
          </a:p>
        </p:txBody>
      </p:sp>
      <p:sp>
        <p:nvSpPr>
          <p:cNvPr id="9" name="Pijl: rechts 8">
            <a:extLst>
              <a:ext uri="{FF2B5EF4-FFF2-40B4-BE49-F238E27FC236}">
                <a16:creationId xmlns:a16="http://schemas.microsoft.com/office/drawing/2014/main" id="{5EEC9FDF-EBC5-42B7-AA6A-9F78DC4A619D}"/>
              </a:ext>
            </a:extLst>
          </p:cNvPr>
          <p:cNvSpPr/>
          <p:nvPr/>
        </p:nvSpPr>
        <p:spPr>
          <a:xfrm>
            <a:off x="1130045" y="2007049"/>
            <a:ext cx="568100" cy="2574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aphicFrame>
        <p:nvGraphicFramePr>
          <p:cNvPr id="8" name="Tabel 9">
            <a:extLst>
              <a:ext uri="{FF2B5EF4-FFF2-40B4-BE49-F238E27FC236}">
                <a16:creationId xmlns:a16="http://schemas.microsoft.com/office/drawing/2014/main" id="{BB913391-9E00-4EC3-BBB9-2C36FA0DFE1E}"/>
              </a:ext>
            </a:extLst>
          </p:cNvPr>
          <p:cNvGraphicFramePr>
            <a:graphicFrameLocks noGrp="1"/>
          </p:cNvGraphicFramePr>
          <p:nvPr>
            <p:extLst>
              <p:ext uri="{D42A27DB-BD31-4B8C-83A1-F6EECF244321}">
                <p14:modId xmlns:p14="http://schemas.microsoft.com/office/powerpoint/2010/main" val="3990970256"/>
              </p:ext>
            </p:extLst>
          </p:nvPr>
        </p:nvGraphicFramePr>
        <p:xfrm>
          <a:off x="2102826" y="2454519"/>
          <a:ext cx="5120639" cy="1478280"/>
        </p:xfrm>
        <a:graphic>
          <a:graphicData uri="http://schemas.openxmlformats.org/drawingml/2006/table">
            <a:tbl>
              <a:tblPr firstRow="1" bandRow="1">
                <a:tableStyleId>{5C22544A-7EE6-4342-B048-85BDC9FD1C3A}</a:tableStyleId>
              </a:tblPr>
              <a:tblGrid>
                <a:gridCol w="1129261">
                  <a:extLst>
                    <a:ext uri="{9D8B030D-6E8A-4147-A177-3AD203B41FA5}">
                      <a16:colId xmlns:a16="http://schemas.microsoft.com/office/drawing/2014/main" val="796986295"/>
                    </a:ext>
                  </a:extLst>
                </a:gridCol>
                <a:gridCol w="3991378">
                  <a:extLst>
                    <a:ext uri="{9D8B030D-6E8A-4147-A177-3AD203B41FA5}">
                      <a16:colId xmlns:a16="http://schemas.microsoft.com/office/drawing/2014/main" val="1558384219"/>
                    </a:ext>
                  </a:extLst>
                </a:gridCol>
              </a:tblGrid>
              <a:tr h="362682">
                <a:tc>
                  <a:txBody>
                    <a:bodyPr/>
                    <a:lstStyle/>
                    <a:p>
                      <a:r>
                        <a:rPr lang="nl-NL" dirty="0"/>
                        <a:t>karakter</a:t>
                      </a:r>
                    </a:p>
                  </a:txBody>
                  <a:tcPr/>
                </a:tc>
                <a:tc>
                  <a:txBody>
                    <a:bodyPr/>
                    <a:lstStyle/>
                    <a:p>
                      <a:r>
                        <a:rPr lang="nl-NL" dirty="0"/>
                        <a:t>wijziging</a:t>
                      </a:r>
                    </a:p>
                  </a:txBody>
                  <a:tcPr/>
                </a:tc>
                <a:extLst>
                  <a:ext uri="{0D108BD9-81ED-4DB2-BD59-A6C34878D82A}">
                    <a16:rowId xmlns:a16="http://schemas.microsoft.com/office/drawing/2014/main" val="2130325757"/>
                  </a:ext>
                </a:extLst>
              </a:tr>
              <a:tr h="370840">
                <a:tc>
                  <a:txBody>
                    <a:bodyPr/>
                    <a:lstStyle/>
                    <a:p>
                      <a:pPr algn="ctr"/>
                      <a:r>
                        <a:rPr lang="nl-NL" b="1" dirty="0"/>
                        <a:t>+</a:t>
                      </a:r>
                    </a:p>
                  </a:txBody>
                  <a:tcPr/>
                </a:tc>
                <a:tc>
                  <a:txBody>
                    <a:bodyPr/>
                    <a:lstStyle/>
                    <a:p>
                      <a:r>
                        <a:rPr lang="nl-NL" dirty="0"/>
                        <a:t>recht(en) toekennen</a:t>
                      </a:r>
                    </a:p>
                  </a:txBody>
                  <a:tcPr/>
                </a:tc>
                <a:extLst>
                  <a:ext uri="{0D108BD9-81ED-4DB2-BD59-A6C34878D82A}">
                    <a16:rowId xmlns:a16="http://schemas.microsoft.com/office/drawing/2014/main" val="2040706189"/>
                  </a:ext>
                </a:extLst>
              </a:tr>
              <a:tr h="370840">
                <a:tc>
                  <a:txBody>
                    <a:bodyPr/>
                    <a:lstStyle/>
                    <a:p>
                      <a:pPr algn="ctr"/>
                      <a:r>
                        <a:rPr lang="nl-NL" b="1" dirty="0"/>
                        <a:t>-</a:t>
                      </a:r>
                    </a:p>
                  </a:txBody>
                  <a:tcPr/>
                </a:tc>
                <a:tc>
                  <a:txBody>
                    <a:bodyPr/>
                    <a:lstStyle/>
                    <a:p>
                      <a:pPr lvl="0">
                        <a:buNone/>
                      </a:pPr>
                      <a:r>
                        <a:rPr lang="nl-NL" dirty="0"/>
                        <a:t>recht(en) verwijderen</a:t>
                      </a:r>
                    </a:p>
                  </a:txBody>
                  <a:tcPr/>
                </a:tc>
                <a:extLst>
                  <a:ext uri="{0D108BD9-81ED-4DB2-BD59-A6C34878D82A}">
                    <a16:rowId xmlns:a16="http://schemas.microsoft.com/office/drawing/2014/main" val="154186936"/>
                  </a:ext>
                </a:extLst>
              </a:tr>
              <a:tr h="370840">
                <a:tc>
                  <a:txBody>
                    <a:bodyPr/>
                    <a:lstStyle/>
                    <a:p>
                      <a:pPr algn="ctr"/>
                      <a:r>
                        <a:rPr lang="nl-NL" b="1" dirty="0"/>
                        <a:t>=</a:t>
                      </a:r>
                    </a:p>
                  </a:txBody>
                  <a:tcPr/>
                </a:tc>
                <a:tc>
                  <a:txBody>
                    <a:bodyPr/>
                    <a:lstStyle/>
                    <a:p>
                      <a:r>
                        <a:rPr lang="nl-NL" dirty="0"/>
                        <a:t>recht(en) overschrijven</a:t>
                      </a:r>
                    </a:p>
                  </a:txBody>
                  <a:tcPr/>
                </a:tc>
                <a:extLst>
                  <a:ext uri="{0D108BD9-81ED-4DB2-BD59-A6C34878D82A}">
                    <a16:rowId xmlns:a16="http://schemas.microsoft.com/office/drawing/2014/main" val="3011588002"/>
                  </a:ext>
                </a:extLst>
              </a:tr>
            </a:tbl>
          </a:graphicData>
        </a:graphic>
      </p:graphicFrame>
      <p:pic>
        <p:nvPicPr>
          <p:cNvPr id="10" name="Afbeelding 10">
            <a:extLst>
              <a:ext uri="{FF2B5EF4-FFF2-40B4-BE49-F238E27FC236}">
                <a16:creationId xmlns:a16="http://schemas.microsoft.com/office/drawing/2014/main" id="{4B8C7388-548D-4A6A-9006-1EC27CD84C52}"/>
              </a:ext>
            </a:extLst>
          </p:cNvPr>
          <p:cNvPicPr>
            <a:picLocks noChangeAspect="1"/>
          </p:cNvPicPr>
          <p:nvPr/>
        </p:nvPicPr>
        <p:blipFill>
          <a:blip r:embed="rId3"/>
          <a:stretch>
            <a:fillRect/>
          </a:stretch>
        </p:blipFill>
        <p:spPr>
          <a:xfrm>
            <a:off x="2539835" y="4129997"/>
            <a:ext cx="3915888" cy="386726"/>
          </a:xfrm>
          <a:prstGeom prst="rect">
            <a:avLst/>
          </a:prstGeom>
        </p:spPr>
      </p:pic>
    </p:spTree>
    <p:extLst>
      <p:ext uri="{BB962C8B-B14F-4D97-AF65-F5344CB8AC3E}">
        <p14:creationId xmlns:p14="http://schemas.microsoft.com/office/powerpoint/2010/main" val="22969854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395599"/>
            <a:ext cx="8202294" cy="3124999"/>
          </a:xfrm>
        </p:spPr>
        <p:txBody>
          <a:bodyPr vert="horz" lIns="91440" tIns="45720" rIns="91440" bIns="45720" rtlCol="0" anchor="t">
            <a:normAutofit/>
          </a:bodyPr>
          <a:lstStyle/>
          <a:p>
            <a:pPr marL="285750" indent="-285750"/>
            <a:r>
              <a:rPr lang="nl" sz="1800" b="0" dirty="0">
                <a:solidFill>
                  <a:srgbClr val="0070C0"/>
                </a:solidFill>
                <a:latin typeface="Montserrat SemiBold"/>
              </a:rPr>
              <a:t>De numerieke methode:</a:t>
            </a:r>
            <a:endParaRPr lang="nl" sz="1800" b="0" dirty="0">
              <a:solidFill>
                <a:srgbClr val="0070C0"/>
              </a:solidFill>
            </a:endParaRPr>
          </a:p>
          <a:p>
            <a:pPr marL="457200" lvl="1" indent="0">
              <a:buNone/>
            </a:pPr>
            <a:r>
              <a:rPr lang="nl" sz="1400" b="0" dirty="0">
                <a:solidFill>
                  <a:schemeClr val="bg2"/>
                </a:solidFill>
                <a:latin typeface="Montserrat SemiBold"/>
              </a:rPr>
              <a:t>         </a:t>
            </a:r>
          </a:p>
          <a:p>
            <a:pPr marL="457200" lvl="1" indent="0">
              <a:buNone/>
            </a:pPr>
            <a:r>
              <a:rPr lang="nl" sz="1400" b="0" dirty="0">
                <a:solidFill>
                  <a:schemeClr val="bg2"/>
                </a:solidFill>
                <a:latin typeface="Montserrat SemiBold"/>
              </a:rPr>
              <a:t>         </a:t>
            </a:r>
            <a:r>
              <a:rPr lang="nl" sz="1800" b="0" dirty="0">
                <a:solidFill>
                  <a:schemeClr val="bg2"/>
                </a:solidFill>
                <a:latin typeface="Montserrat SemiBold"/>
              </a:rPr>
              <a:t>maakt gebruik van het octale systeem om rechten wijzigen  </a:t>
            </a:r>
          </a:p>
          <a:p>
            <a:pPr marL="0" indent="0">
              <a:buNone/>
            </a:pPr>
            <a:endParaRPr lang="nl" sz="1800" b="0" dirty="0">
              <a:solidFill>
                <a:schemeClr val="bg2"/>
              </a:solidFill>
            </a:endParaRPr>
          </a:p>
          <a:p>
            <a:pPr marL="0" indent="0">
              <a:buNone/>
            </a:pPr>
            <a:endParaRPr lang="nl" sz="1800" b="0" dirty="0">
              <a:solidFill>
                <a:schemeClr val="bg2"/>
              </a:solidFill>
            </a:endParaRPr>
          </a:p>
          <a:p>
            <a:pPr marL="0" indent="0">
              <a:buNone/>
            </a:pPr>
            <a:endParaRPr lang="nl" sz="1800" b="0" dirty="0"/>
          </a:p>
          <a:p>
            <a:pPr marL="0" indent="0">
              <a:buNone/>
            </a:pPr>
            <a:endParaRPr lang="nl" sz="1600" b="0" dirty="0"/>
          </a:p>
          <a:p>
            <a:pPr marL="0" indent="0">
              <a:buNone/>
            </a:pPr>
            <a:endParaRPr lang="nl" sz="1600" b="0" dirty="0">
              <a:latin typeface="Montserrat SemiBold"/>
            </a:endParaRPr>
          </a:p>
          <a:p>
            <a:pPr marL="285750" indent="-285750"/>
            <a:r>
              <a:rPr lang="nl" sz="1600" b="0" dirty="0">
                <a:latin typeface="Montserrat SemiBold"/>
              </a:rPr>
              <a:t>Voorbeeld: </a:t>
            </a:r>
          </a:p>
          <a:p>
            <a:pPr marL="0" indent="0">
              <a:buNone/>
            </a:pPr>
            <a:endParaRPr lang="nl" sz="1600" b="0" dirty="0"/>
          </a:p>
          <a:p>
            <a:pPr marL="285750" indent="-285750"/>
            <a:endParaRPr lang="nl" sz="1600" b="0" dirty="0"/>
          </a:p>
          <a:p>
            <a:pPr marL="285750" indent="-285750"/>
            <a:endParaRPr lang="nl" sz="1600" b="0" dirty="0"/>
          </a:p>
          <a:p>
            <a:pPr marL="285750" indent="-285750"/>
            <a:endParaRPr lang="nl" sz="1600" b="0" dirty="0"/>
          </a:p>
          <a:p>
            <a:pPr marL="0" indent="0">
              <a:buNone/>
            </a:pPr>
            <a:endParaRPr lang="nl-NL" sz="2400" b="0"/>
          </a:p>
          <a:p>
            <a:pPr marL="0" indent="0">
              <a:buNone/>
            </a:pPr>
            <a:endParaRPr lang="nl-NL" sz="2400" b="0"/>
          </a:p>
          <a:p>
            <a:pPr marL="0" indent="0">
              <a:buNone/>
            </a:pPr>
            <a:endParaRPr lang="nl-NL" sz="2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3.17. Permissies.</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151</a:t>
            </a:fld>
            <a:endParaRPr lang="nl-BE"/>
          </a:p>
        </p:txBody>
      </p:sp>
      <p:sp>
        <p:nvSpPr>
          <p:cNvPr id="9" name="Pijl: rechts 8">
            <a:extLst>
              <a:ext uri="{FF2B5EF4-FFF2-40B4-BE49-F238E27FC236}">
                <a16:creationId xmlns:a16="http://schemas.microsoft.com/office/drawing/2014/main" id="{5EEC9FDF-EBC5-42B7-AA6A-9F78DC4A619D}"/>
              </a:ext>
            </a:extLst>
          </p:cNvPr>
          <p:cNvSpPr/>
          <p:nvPr/>
        </p:nvSpPr>
        <p:spPr>
          <a:xfrm>
            <a:off x="1130045" y="2007049"/>
            <a:ext cx="568100" cy="2574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8" name="Picture 9">
            <a:extLst>
              <a:ext uri="{FF2B5EF4-FFF2-40B4-BE49-F238E27FC236}">
                <a16:creationId xmlns:a16="http://schemas.microsoft.com/office/drawing/2014/main" id="{B92AFABC-8E13-4234-3E2D-11E2ADD26CAE}"/>
              </a:ext>
            </a:extLst>
          </p:cNvPr>
          <p:cNvPicPr>
            <a:picLocks noChangeAspect="1"/>
          </p:cNvPicPr>
          <p:nvPr/>
        </p:nvPicPr>
        <p:blipFill>
          <a:blip r:embed="rId3"/>
          <a:stretch>
            <a:fillRect/>
          </a:stretch>
        </p:blipFill>
        <p:spPr>
          <a:xfrm>
            <a:off x="2550072" y="4198468"/>
            <a:ext cx="4168665" cy="247822"/>
          </a:xfrm>
          <a:prstGeom prst="rect">
            <a:avLst/>
          </a:prstGeom>
        </p:spPr>
      </p:pic>
      <p:pic>
        <p:nvPicPr>
          <p:cNvPr id="10" name="Picture 12" descr="Table&#10;&#10;Description automatically generated">
            <a:extLst>
              <a:ext uri="{FF2B5EF4-FFF2-40B4-BE49-F238E27FC236}">
                <a16:creationId xmlns:a16="http://schemas.microsoft.com/office/drawing/2014/main" id="{63E8EF77-0B47-8011-92F9-7AE9107F5076}"/>
              </a:ext>
            </a:extLst>
          </p:cNvPr>
          <p:cNvPicPr>
            <a:picLocks noChangeAspect="1"/>
          </p:cNvPicPr>
          <p:nvPr/>
        </p:nvPicPr>
        <p:blipFill>
          <a:blip r:embed="rId4"/>
          <a:stretch>
            <a:fillRect/>
          </a:stretch>
        </p:blipFill>
        <p:spPr>
          <a:xfrm>
            <a:off x="2536934" y="2428923"/>
            <a:ext cx="4070131" cy="1553464"/>
          </a:xfrm>
          <a:prstGeom prst="rect">
            <a:avLst/>
          </a:prstGeom>
        </p:spPr>
      </p:pic>
    </p:spTree>
    <p:extLst>
      <p:ext uri="{BB962C8B-B14F-4D97-AF65-F5344CB8AC3E}">
        <p14:creationId xmlns:p14="http://schemas.microsoft.com/office/powerpoint/2010/main" val="42019911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395599"/>
            <a:ext cx="7814239" cy="3124999"/>
          </a:xfrm>
        </p:spPr>
        <p:txBody>
          <a:bodyPr vert="horz" lIns="91440" tIns="45720" rIns="91440" bIns="45720" rtlCol="0" anchor="t">
            <a:normAutofit fontScale="92500" lnSpcReduction="20000"/>
          </a:bodyPr>
          <a:lstStyle/>
          <a:p>
            <a:pPr marL="285750" indent="-285750"/>
            <a:r>
              <a:rPr lang="nl" sz="1800" b="0" dirty="0">
                <a:latin typeface="Montserrat SemiBold"/>
              </a:rPr>
              <a:t>Het commando </a:t>
            </a:r>
            <a:r>
              <a:rPr lang="nl" sz="1800" b="0" dirty="0" err="1">
                <a:solidFill>
                  <a:srgbClr val="FF0000"/>
                </a:solidFill>
                <a:latin typeface="Montserrat SemiBold"/>
              </a:rPr>
              <a:t>umask</a:t>
            </a:r>
            <a:r>
              <a:rPr lang="nl" sz="1800" b="0" dirty="0">
                <a:solidFill>
                  <a:srgbClr val="FF0000"/>
                </a:solidFill>
                <a:latin typeface="Montserrat SemiBold"/>
              </a:rPr>
              <a:t> </a:t>
            </a:r>
            <a:r>
              <a:rPr lang="nl" sz="1800" b="0" dirty="0">
                <a:latin typeface="Montserrat SemiBold"/>
              </a:rPr>
              <a:t>wordt gebruikt om de standaardrechten </a:t>
            </a:r>
            <a:r>
              <a:rPr lang="nl" sz="1800" b="0" dirty="0">
                <a:solidFill>
                  <a:schemeClr val="bg2"/>
                </a:solidFill>
                <a:latin typeface="Montserrat SemiBold"/>
              </a:rPr>
              <a:t>te tonen of in te stellen.</a:t>
            </a:r>
          </a:p>
          <a:p>
            <a:pPr marL="285750" indent="-285750"/>
            <a:endParaRPr lang="nl" sz="1800" b="0" dirty="0">
              <a:solidFill>
                <a:schemeClr val="bg2"/>
              </a:solidFill>
              <a:latin typeface="Montserrat SemiBold"/>
            </a:endParaRPr>
          </a:p>
          <a:p>
            <a:pPr marL="285750" indent="-285750"/>
            <a:r>
              <a:rPr lang="nl" sz="1800" b="0" dirty="0">
                <a:solidFill>
                  <a:srgbClr val="0070C0"/>
                </a:solidFill>
                <a:latin typeface="Montserrat SemiBold"/>
              </a:rPr>
              <a:t>Maximale standaardwaarde</a:t>
            </a:r>
            <a:r>
              <a:rPr lang="nl" sz="1800" b="0" dirty="0">
                <a:solidFill>
                  <a:schemeClr val="bg2"/>
                </a:solidFill>
                <a:latin typeface="Montserrat SemiBold"/>
              </a:rPr>
              <a:t> van de rechten op </a:t>
            </a:r>
            <a:endParaRPr lang="nl-NL" sz="1800" b="0">
              <a:solidFill>
                <a:schemeClr val="bg2"/>
              </a:solidFill>
              <a:latin typeface="Montserrat SemiBold"/>
            </a:endParaRPr>
          </a:p>
          <a:p>
            <a:pPr lvl="1" indent="-285750"/>
            <a:r>
              <a:rPr lang="nl" sz="1800" b="0" dirty="0">
                <a:solidFill>
                  <a:schemeClr val="bg2"/>
                </a:solidFill>
                <a:latin typeface="Montserrat SemiBold"/>
              </a:rPr>
              <a:t>Een bestand is </a:t>
            </a:r>
            <a:r>
              <a:rPr lang="nl" sz="1800" b="0" dirty="0" err="1">
                <a:solidFill>
                  <a:schemeClr val="bg2"/>
                </a:solidFill>
                <a:latin typeface="Montserrat SemiBold"/>
              </a:rPr>
              <a:t>rw-rw-rw</a:t>
            </a:r>
            <a:r>
              <a:rPr lang="nl" sz="1800" b="0" dirty="0">
                <a:solidFill>
                  <a:schemeClr val="bg2"/>
                </a:solidFill>
                <a:latin typeface="Montserrat SemiBold"/>
              </a:rPr>
              <a:t>- = 666</a:t>
            </a:r>
            <a:endParaRPr lang="nl-NL" sz="1800" b="0">
              <a:solidFill>
                <a:schemeClr val="bg2"/>
              </a:solidFill>
              <a:latin typeface="Montserrat SemiBold"/>
            </a:endParaRPr>
          </a:p>
          <a:p>
            <a:pPr lvl="1" indent="-285750"/>
            <a:r>
              <a:rPr lang="nl" sz="1800" b="0" dirty="0">
                <a:solidFill>
                  <a:schemeClr val="bg2"/>
                </a:solidFill>
                <a:latin typeface="Montserrat SemiBold"/>
              </a:rPr>
              <a:t>Een map is </a:t>
            </a:r>
            <a:r>
              <a:rPr lang="nl" sz="1800" b="0" dirty="0" err="1">
                <a:solidFill>
                  <a:schemeClr val="bg2"/>
                </a:solidFill>
                <a:latin typeface="Montserrat SemiBold"/>
              </a:rPr>
              <a:t>rwxrwxrwx</a:t>
            </a:r>
            <a:r>
              <a:rPr lang="nl" sz="1800" b="0" dirty="0">
                <a:solidFill>
                  <a:schemeClr val="bg2"/>
                </a:solidFill>
                <a:latin typeface="Montserrat SemiBold"/>
              </a:rPr>
              <a:t> = 777</a:t>
            </a:r>
          </a:p>
          <a:p>
            <a:pPr lvl="1" indent="-285750"/>
            <a:endParaRPr lang="nl" sz="1800" b="0" dirty="0">
              <a:solidFill>
                <a:schemeClr val="bg2"/>
              </a:solidFill>
              <a:latin typeface="Montserrat SemiBold"/>
            </a:endParaRPr>
          </a:p>
          <a:p>
            <a:pPr lvl="1" indent="-285750"/>
            <a:endParaRPr lang="nl" sz="1800" b="0" dirty="0">
              <a:solidFill>
                <a:schemeClr val="bg2"/>
              </a:solidFill>
              <a:latin typeface="Montserrat SemiBold"/>
            </a:endParaRPr>
          </a:p>
          <a:p>
            <a:pPr marL="285750" indent="-285750"/>
            <a:r>
              <a:rPr lang="nl" sz="1800" b="0" dirty="0">
                <a:solidFill>
                  <a:schemeClr val="bg2"/>
                </a:solidFill>
                <a:latin typeface="Montserrat SemiBold"/>
              </a:rPr>
              <a:t>De standaardrechten bij het aanmaken van een map of bestand worden bepaald door de </a:t>
            </a:r>
          </a:p>
          <a:p>
            <a:pPr marL="0" indent="0">
              <a:buNone/>
            </a:pPr>
            <a:endParaRPr lang="nl" sz="1800" b="0" dirty="0">
              <a:solidFill>
                <a:schemeClr val="bg2"/>
              </a:solidFill>
              <a:latin typeface="Montserrat SemiBold"/>
            </a:endParaRPr>
          </a:p>
          <a:p>
            <a:pPr marL="0" indent="0">
              <a:buNone/>
            </a:pPr>
            <a:r>
              <a:rPr lang="nl" sz="1800" b="0" dirty="0">
                <a:solidFill>
                  <a:srgbClr val="00B050"/>
                </a:solidFill>
                <a:latin typeface="Montserrat SemiBold"/>
              </a:rPr>
              <a:t>      maximale standaardwaarde – de </a:t>
            </a:r>
            <a:r>
              <a:rPr lang="nl" sz="1800" b="0" dirty="0" err="1">
                <a:solidFill>
                  <a:srgbClr val="00B050"/>
                </a:solidFill>
                <a:latin typeface="Montserrat SemiBold"/>
              </a:rPr>
              <a:t>umaskwaarde</a:t>
            </a:r>
            <a:r>
              <a:rPr lang="nl" sz="1800" b="0" dirty="0">
                <a:solidFill>
                  <a:schemeClr val="bg2"/>
                </a:solidFill>
                <a:latin typeface="Montserrat SemiBold"/>
              </a:rPr>
              <a:t>.        </a:t>
            </a:r>
          </a:p>
          <a:p>
            <a:pPr marL="0" indent="0">
              <a:buNone/>
            </a:pPr>
            <a:endParaRPr lang="nl" sz="1800" b="0" dirty="0">
              <a:solidFill>
                <a:schemeClr val="bg2"/>
              </a:solidFill>
            </a:endParaRPr>
          </a:p>
          <a:p>
            <a:pPr marL="0" indent="0">
              <a:buNone/>
            </a:pPr>
            <a:endParaRPr lang="nl" sz="1800" b="0" dirty="0">
              <a:solidFill>
                <a:schemeClr val="bg2"/>
              </a:solidFill>
            </a:endParaRPr>
          </a:p>
          <a:p>
            <a:pPr marL="0" indent="0">
              <a:buNone/>
            </a:pPr>
            <a:endParaRPr lang="nl" sz="1800" b="0" dirty="0"/>
          </a:p>
          <a:p>
            <a:pPr marL="0" indent="0">
              <a:buNone/>
            </a:pPr>
            <a:endParaRPr lang="nl" sz="1600" b="0" dirty="0"/>
          </a:p>
          <a:p>
            <a:pPr marL="285750" indent="-285750"/>
            <a:endParaRPr lang="nl-NL" sz="2400" b="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3.17. Permissies.</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152</a:t>
            </a:fld>
            <a:endParaRPr lang="nl-BE"/>
          </a:p>
        </p:txBody>
      </p:sp>
    </p:spTree>
    <p:extLst>
      <p:ext uri="{BB962C8B-B14F-4D97-AF65-F5344CB8AC3E}">
        <p14:creationId xmlns:p14="http://schemas.microsoft.com/office/powerpoint/2010/main" val="9305000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395599"/>
            <a:ext cx="7814239" cy="3124999"/>
          </a:xfrm>
        </p:spPr>
        <p:txBody>
          <a:bodyPr vert="horz" lIns="91440" tIns="45720" rIns="91440" bIns="45720" rtlCol="0" anchor="t">
            <a:normAutofit lnSpcReduction="10000"/>
          </a:bodyPr>
          <a:lstStyle/>
          <a:p>
            <a:pPr marL="285750" indent="-285750"/>
            <a:r>
              <a:rPr lang="nl" sz="1800" b="0" dirty="0">
                <a:solidFill>
                  <a:schemeClr val="bg2"/>
                </a:solidFill>
                <a:latin typeface="Montserrat SemiBold"/>
              </a:rPr>
              <a:t>Voorbeeld:     </a:t>
            </a:r>
            <a:endParaRPr lang="nl-NL" dirty="0">
              <a:solidFill>
                <a:schemeClr val="bg2"/>
              </a:solidFill>
            </a:endParaRPr>
          </a:p>
          <a:p>
            <a:pPr marL="0" indent="0">
              <a:buNone/>
            </a:pPr>
            <a:endParaRPr lang="nl" sz="1800" b="0" dirty="0">
              <a:solidFill>
                <a:schemeClr val="bg2"/>
              </a:solidFill>
            </a:endParaRPr>
          </a:p>
          <a:p>
            <a:pPr marL="0" indent="0">
              <a:buNone/>
            </a:pPr>
            <a:endParaRPr lang="nl" sz="1800" b="0" dirty="0">
              <a:solidFill>
                <a:schemeClr val="bg2"/>
              </a:solidFill>
            </a:endParaRPr>
          </a:p>
          <a:p>
            <a:pPr marL="285750" indent="-285750">
              <a:buFont typeface="Wingdings"/>
              <a:buChar char="Ø"/>
            </a:pPr>
            <a:r>
              <a:rPr lang="nl" sz="1800" b="0" dirty="0">
                <a:solidFill>
                  <a:srgbClr val="00B050"/>
                </a:solidFill>
                <a:latin typeface="Montserrat SemiBold"/>
              </a:rPr>
              <a:t>Eerste getal</a:t>
            </a:r>
            <a:r>
              <a:rPr lang="nl" sz="1800" b="0" dirty="0">
                <a:latin typeface="Montserrat SemiBold"/>
              </a:rPr>
              <a:t> duidt aan dat het octaal is.</a:t>
            </a:r>
          </a:p>
          <a:p>
            <a:pPr marL="285750" indent="-285750">
              <a:buFont typeface="Wingdings"/>
              <a:buChar char="Ø"/>
            </a:pPr>
            <a:r>
              <a:rPr lang="nl" sz="1800" b="0" dirty="0">
                <a:solidFill>
                  <a:srgbClr val="00B050"/>
                </a:solidFill>
                <a:latin typeface="Montserrat SemiBold"/>
              </a:rPr>
              <a:t>Tweede getal</a:t>
            </a:r>
            <a:r>
              <a:rPr lang="nl" sz="1800" b="0" dirty="0">
                <a:latin typeface="Montserrat SemiBold"/>
              </a:rPr>
              <a:t> duidt de waarde aan waarmee de maximale standaardwaarde van de </a:t>
            </a:r>
            <a:r>
              <a:rPr lang="nl" sz="1800" b="0" dirty="0">
                <a:solidFill>
                  <a:srgbClr val="0070C0"/>
                </a:solidFill>
                <a:latin typeface="Montserrat SemiBold"/>
              </a:rPr>
              <a:t>eigenaar</a:t>
            </a:r>
            <a:r>
              <a:rPr lang="nl" sz="1800" b="0" dirty="0">
                <a:latin typeface="Montserrat SemiBold"/>
              </a:rPr>
              <a:t> (user) wordt verminderd.</a:t>
            </a:r>
          </a:p>
          <a:p>
            <a:pPr marL="285750" indent="-285750">
              <a:buFont typeface="Wingdings"/>
              <a:buChar char="Ø"/>
            </a:pPr>
            <a:r>
              <a:rPr lang="nl" sz="1800" b="0" dirty="0">
                <a:solidFill>
                  <a:srgbClr val="00B050"/>
                </a:solidFill>
                <a:latin typeface="Montserrat SemiBold"/>
              </a:rPr>
              <a:t>Derde getal </a:t>
            </a:r>
            <a:r>
              <a:rPr lang="nl" sz="1800" b="0" dirty="0">
                <a:latin typeface="Montserrat SemiBold"/>
              </a:rPr>
              <a:t>duidt de waarde aan waarmee de maximale standaardwaarde van de </a:t>
            </a:r>
            <a:r>
              <a:rPr lang="nl" sz="1800" b="0" dirty="0">
                <a:solidFill>
                  <a:srgbClr val="0070C0"/>
                </a:solidFill>
                <a:latin typeface="Montserrat SemiBold"/>
              </a:rPr>
              <a:t>groep</a:t>
            </a:r>
            <a:r>
              <a:rPr lang="nl" sz="1800" b="0" dirty="0">
                <a:latin typeface="Montserrat SemiBold"/>
              </a:rPr>
              <a:t> (</a:t>
            </a:r>
            <a:r>
              <a:rPr lang="nl" sz="1800" b="0" dirty="0" err="1">
                <a:latin typeface="Montserrat SemiBold"/>
              </a:rPr>
              <a:t>group</a:t>
            </a:r>
            <a:r>
              <a:rPr lang="nl" sz="1800" b="0" dirty="0">
                <a:latin typeface="Montserrat SemiBold"/>
              </a:rPr>
              <a:t>) wordt verminderd.</a:t>
            </a:r>
            <a:endParaRPr lang="nl" sz="1800" b="0" dirty="0"/>
          </a:p>
          <a:p>
            <a:pPr marL="285750" indent="-285750">
              <a:buFont typeface="Wingdings"/>
              <a:buChar char="Ø"/>
            </a:pPr>
            <a:r>
              <a:rPr lang="nl" sz="1800" b="0" dirty="0">
                <a:solidFill>
                  <a:srgbClr val="00B050"/>
                </a:solidFill>
                <a:latin typeface="Montserrat SemiBold"/>
              </a:rPr>
              <a:t>Vierde getal</a:t>
            </a:r>
            <a:r>
              <a:rPr lang="nl" sz="1800" b="0" dirty="0">
                <a:latin typeface="Montserrat SemiBold"/>
              </a:rPr>
              <a:t> duidt de waarde aan waarmee de maximale standaardwaarde van de </a:t>
            </a:r>
            <a:r>
              <a:rPr lang="nl" sz="1800" b="0" dirty="0">
                <a:solidFill>
                  <a:srgbClr val="0070C0"/>
                </a:solidFill>
                <a:latin typeface="Montserrat SemiBold"/>
              </a:rPr>
              <a:t>andere</a:t>
            </a:r>
            <a:r>
              <a:rPr lang="nl" sz="1800" b="0" dirty="0">
                <a:latin typeface="Montserrat SemiBold"/>
              </a:rPr>
              <a:t> (</a:t>
            </a:r>
            <a:r>
              <a:rPr lang="nl" sz="1800" b="0" dirty="0" err="1">
                <a:latin typeface="Montserrat SemiBold"/>
              </a:rPr>
              <a:t>others</a:t>
            </a:r>
            <a:r>
              <a:rPr lang="nl" sz="1800" b="0" dirty="0">
                <a:latin typeface="Montserrat SemiBold"/>
              </a:rPr>
              <a:t>) wordt verminderd.</a:t>
            </a:r>
          </a:p>
          <a:p>
            <a:pPr marL="0" indent="0">
              <a:buNone/>
            </a:pPr>
            <a:endParaRPr lang="nl" sz="1600" b="0" dirty="0"/>
          </a:p>
          <a:p>
            <a:pPr marL="285750" indent="-285750"/>
            <a:endParaRPr lang="nl-NL" sz="2400" b="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sz="2800" dirty="0">
                <a:latin typeface="Montserrat ExtraBold"/>
              </a:rPr>
              <a:t>3.17. Permissies.</a:t>
            </a:r>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dirty="0">
                <a:latin typeface="Montserrat SemiBold"/>
              </a:rPr>
              <a:t>Basiskennis Linux.</a:t>
            </a:r>
            <a:endParaRPr lang="nl-NL" dirty="0"/>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dirty="0"/>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153</a:t>
            </a:fld>
            <a:endParaRPr lang="nl-BE"/>
          </a:p>
        </p:txBody>
      </p:sp>
      <p:pic>
        <p:nvPicPr>
          <p:cNvPr id="9" name="Picture 9">
            <a:extLst>
              <a:ext uri="{FF2B5EF4-FFF2-40B4-BE49-F238E27FC236}">
                <a16:creationId xmlns:a16="http://schemas.microsoft.com/office/drawing/2014/main" id="{311FCC08-776B-DDCC-DFA3-0200814849C0}"/>
              </a:ext>
            </a:extLst>
          </p:cNvPr>
          <p:cNvPicPr>
            <a:picLocks noChangeAspect="1"/>
          </p:cNvPicPr>
          <p:nvPr/>
        </p:nvPicPr>
        <p:blipFill>
          <a:blip r:embed="rId3"/>
          <a:stretch>
            <a:fillRect/>
          </a:stretch>
        </p:blipFill>
        <p:spPr>
          <a:xfrm>
            <a:off x="2856350" y="1395906"/>
            <a:ext cx="3398454" cy="683171"/>
          </a:xfrm>
          <a:prstGeom prst="rect">
            <a:avLst/>
          </a:prstGeom>
        </p:spPr>
      </p:pic>
    </p:spTree>
    <p:extLst>
      <p:ext uri="{BB962C8B-B14F-4D97-AF65-F5344CB8AC3E}">
        <p14:creationId xmlns:p14="http://schemas.microsoft.com/office/powerpoint/2010/main" val="746091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p:txBody>
          <a:bodyPr vert="horz" lIns="91440" tIns="45720" rIns="91440" bIns="45720" rtlCol="0" anchor="t">
            <a:normAutofit fontScale="47500" lnSpcReduction="20000"/>
          </a:bodyPr>
          <a:lstStyle/>
          <a:p>
            <a:r>
              <a:rPr lang="nl-NL" b="0" dirty="0">
                <a:latin typeface="Montserrat SemiBold"/>
              </a:rPr>
              <a:t>Zodra een gebruiker een commando heeft ingevoerd, accepteert de terminal wat de gebruiker heeft getypt en geeft het door aan een shell.</a:t>
            </a:r>
            <a:endParaRPr lang="nl-NL" dirty="0">
              <a:latin typeface="Montserrat SemiBold"/>
            </a:endParaRPr>
          </a:p>
          <a:p>
            <a:endParaRPr lang="nl-NL" dirty="0"/>
          </a:p>
          <a:p>
            <a:r>
              <a:rPr lang="nl-NL" b="0" dirty="0">
                <a:latin typeface="Montserrat SemiBold"/>
              </a:rPr>
              <a:t>De CLI biedt een nauwkeurigere controle, grotere snelheid en de mogelijkheid om taken gemakkelijker te automatiseren door middel van scripts.</a:t>
            </a:r>
            <a:endParaRPr lang="nl-NL" dirty="0">
              <a:latin typeface="Montserrat SemiBold"/>
            </a:endParaRPr>
          </a:p>
          <a:p>
            <a:endParaRPr lang="nl-NL" dirty="0"/>
          </a:p>
          <a:p>
            <a:r>
              <a:rPr lang="nl-NL" b="0" dirty="0">
                <a:latin typeface="Montserrat SemiBold"/>
              </a:rPr>
              <a:t>De shell vertaalt de opdrachten die door een gebruiker zijn ingevoerd in acties die door het besturingssysteem uitgevoerd moeten worden.</a:t>
            </a:r>
            <a:endParaRPr lang="nl-NL" dirty="0">
              <a:latin typeface="Montserrat SemiBold"/>
            </a:endParaRPr>
          </a:p>
          <a:p>
            <a:endParaRPr lang="nl-NL" dirty="0"/>
          </a:p>
          <a:p>
            <a:r>
              <a:rPr lang="nl-NL" b="0" dirty="0">
                <a:latin typeface="Montserrat SemiBold"/>
              </a:rPr>
              <a:t>Linux ondersteunt het gebruik van veel verschillende </a:t>
            </a:r>
            <a:r>
              <a:rPr lang="nl-NL" b="0" dirty="0" err="1">
                <a:latin typeface="Montserrat SemiBold"/>
              </a:rPr>
              <a:t>shells</a:t>
            </a:r>
            <a:r>
              <a:rPr lang="nl-NL" b="0" dirty="0">
                <a:latin typeface="Montserrat SemiBold"/>
              </a:rPr>
              <a:t>.</a:t>
            </a:r>
            <a:endParaRPr lang="nl-NL" dirty="0">
              <a:latin typeface="Montserrat SemiBold"/>
            </a:endParaRPr>
          </a:p>
          <a:p>
            <a:endParaRPr lang="nl-NL" dirty="0"/>
          </a:p>
          <a:p>
            <a:r>
              <a:rPr lang="nl-NL" b="0" dirty="0">
                <a:latin typeface="Montserrat SemiBold"/>
              </a:rPr>
              <a:t>De meest gebruikte shell voor Linux is de </a:t>
            </a:r>
            <a:r>
              <a:rPr lang="nl-NL" b="0" dirty="0" err="1">
                <a:solidFill>
                  <a:srgbClr val="FF0000"/>
                </a:solidFill>
                <a:latin typeface="Montserrat SemiBold"/>
              </a:rPr>
              <a:t>Bash</a:t>
            </a:r>
            <a:r>
              <a:rPr lang="nl-NL" b="0" dirty="0">
                <a:solidFill>
                  <a:srgbClr val="FF0000"/>
                </a:solidFill>
                <a:latin typeface="Montserrat SemiBold"/>
              </a:rPr>
              <a:t>-shell</a:t>
            </a:r>
            <a:r>
              <a:rPr lang="nl-NL" b="0" dirty="0">
                <a:latin typeface="Montserrat SemiBold"/>
              </a:rPr>
              <a:t>.</a:t>
            </a:r>
            <a:endParaRPr lang="nl-NL" dirty="0">
              <a:latin typeface="Montserrat SemiBold"/>
            </a:endParaRPr>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3.2. De shell.</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16</a:t>
            </a:fld>
            <a:endParaRPr lang="nl-BE"/>
          </a:p>
        </p:txBody>
      </p:sp>
    </p:spTree>
    <p:extLst>
      <p:ext uri="{BB962C8B-B14F-4D97-AF65-F5344CB8AC3E}">
        <p14:creationId xmlns:p14="http://schemas.microsoft.com/office/powerpoint/2010/main" val="4044707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p:txBody>
          <a:bodyPr vert="horz" lIns="91440" tIns="45720" rIns="91440" bIns="45720" rtlCol="0" anchor="t">
            <a:normAutofit fontScale="62500" lnSpcReduction="20000"/>
          </a:bodyPr>
          <a:lstStyle/>
          <a:p>
            <a:r>
              <a:rPr lang="nl-NL" b="0">
                <a:latin typeface="Montserrat SemiBold"/>
              </a:rPr>
              <a:t>De </a:t>
            </a:r>
            <a:r>
              <a:rPr lang="nl-NL" b="0" err="1">
                <a:latin typeface="Montserrat SemiBold"/>
              </a:rPr>
              <a:t>Bash</a:t>
            </a:r>
            <a:r>
              <a:rPr lang="nl-NL" b="0">
                <a:latin typeface="Montserrat SemiBold"/>
              </a:rPr>
              <a:t>-shell heeft veel populaire functies, waaronder:</a:t>
            </a:r>
            <a:endParaRPr lang="nl-NL">
              <a:latin typeface="Montserrat SemiBold"/>
            </a:endParaRPr>
          </a:p>
          <a:p>
            <a:pPr lvl="1"/>
            <a:r>
              <a:rPr lang="nl-NL" b="0" err="1">
                <a:latin typeface="Montserrat SemiBold"/>
              </a:rPr>
              <a:t>Command</a:t>
            </a:r>
            <a:r>
              <a:rPr lang="nl-NL" b="0">
                <a:latin typeface="Montserrat SemiBold"/>
              </a:rPr>
              <a:t> line geschiedenis</a:t>
            </a:r>
            <a:endParaRPr lang="nl-NL">
              <a:latin typeface="Montserrat SemiBold"/>
            </a:endParaRPr>
          </a:p>
          <a:p>
            <a:pPr lvl="1"/>
            <a:r>
              <a:rPr lang="nl-NL" b="0" err="1">
                <a:latin typeface="Montserrat SemiBold"/>
              </a:rPr>
              <a:t>Inline</a:t>
            </a:r>
            <a:r>
              <a:rPr lang="nl-NL" b="0">
                <a:latin typeface="Montserrat SemiBold"/>
              </a:rPr>
              <a:t> bewerkingen</a:t>
            </a:r>
            <a:endParaRPr lang="nl-NL">
              <a:latin typeface="Montserrat SemiBold"/>
            </a:endParaRPr>
          </a:p>
          <a:p>
            <a:pPr lvl="1"/>
            <a:r>
              <a:rPr lang="nl-NL" b="0">
                <a:latin typeface="Montserrat SemiBold"/>
              </a:rPr>
              <a:t>Scripting</a:t>
            </a:r>
            <a:endParaRPr lang="nl-NL">
              <a:latin typeface="Montserrat SemiBold"/>
            </a:endParaRPr>
          </a:p>
          <a:p>
            <a:pPr lvl="2"/>
            <a:r>
              <a:rPr lang="nl-NL" b="0">
                <a:latin typeface="Montserrat SemiBold"/>
              </a:rPr>
              <a:t>Commando's die in een bestand geplaatst worden, kunnen vervolgens geïnterpreteerd en uitgevoerd worden.</a:t>
            </a:r>
            <a:endParaRPr lang="nl-NL">
              <a:latin typeface="Montserrat SemiBold"/>
            </a:endParaRPr>
          </a:p>
          <a:p>
            <a:pPr lvl="1"/>
            <a:r>
              <a:rPr lang="nl-NL" b="0">
                <a:latin typeface="Montserrat SemiBold"/>
              </a:rPr>
              <a:t>Aliassen</a:t>
            </a:r>
            <a:endParaRPr lang="nl-NL">
              <a:latin typeface="Montserrat SemiBold"/>
            </a:endParaRPr>
          </a:p>
          <a:p>
            <a:pPr lvl="2"/>
            <a:r>
              <a:rPr lang="nl-NL" b="0">
                <a:latin typeface="Montserrat SemiBold"/>
              </a:rPr>
              <a:t>Lange opdrachten kun je een korte bijnaam geven.</a:t>
            </a:r>
            <a:endParaRPr lang="nl-NL">
              <a:latin typeface="Montserrat SemiBold"/>
            </a:endParaRPr>
          </a:p>
          <a:p>
            <a:pPr lvl="1"/>
            <a:r>
              <a:rPr lang="nl-NL" b="0">
                <a:latin typeface="Montserrat SemiBold"/>
              </a:rPr>
              <a:t>Variabelen</a:t>
            </a:r>
            <a:endParaRPr lang="nl-NL">
              <a:latin typeface="Montserrat SemiBold"/>
            </a:endParaRPr>
          </a:p>
          <a:p>
            <a:pPr lvl="2"/>
            <a:r>
              <a:rPr lang="nl-NL" b="0">
                <a:latin typeface="Montserrat SemiBold"/>
              </a:rPr>
              <a:t>Wordt gebruikt om informatie op te slaan voor de </a:t>
            </a:r>
            <a:r>
              <a:rPr lang="nl-NL" b="0" err="1">
                <a:latin typeface="Montserrat SemiBold"/>
              </a:rPr>
              <a:t>Bash</a:t>
            </a:r>
            <a:r>
              <a:rPr lang="nl-NL" b="0">
                <a:latin typeface="Montserrat SemiBold"/>
              </a:rPr>
              <a:t>-shell en voor de gebruiker.</a:t>
            </a:r>
            <a:endParaRPr lang="nl-NL">
              <a:latin typeface="Montserrat SemiBold"/>
            </a:endParaRPr>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3.2. De shell.</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17</a:t>
            </a:fld>
            <a:endParaRPr lang="nl-BE"/>
          </a:p>
        </p:txBody>
      </p:sp>
    </p:spTree>
    <p:extLst>
      <p:ext uri="{BB962C8B-B14F-4D97-AF65-F5344CB8AC3E}">
        <p14:creationId xmlns:p14="http://schemas.microsoft.com/office/powerpoint/2010/main" val="3596591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p:txBody>
          <a:bodyPr vert="horz" lIns="91440" tIns="45720" rIns="91440" bIns="45720" rtlCol="0" anchor="t">
            <a:normAutofit fontScale="47500" lnSpcReduction="20000"/>
          </a:bodyPr>
          <a:lstStyle/>
          <a:p>
            <a:r>
              <a:rPr lang="nl-NL" b="0" dirty="0">
                <a:latin typeface="Montserrat SemiBold"/>
              </a:rPr>
              <a:t>Een belangrijk deel van de interface is de </a:t>
            </a:r>
            <a:r>
              <a:rPr lang="nl-NL" b="0" dirty="0">
                <a:solidFill>
                  <a:srgbClr val="FF0000"/>
                </a:solidFill>
                <a:latin typeface="Montserrat SemiBold"/>
              </a:rPr>
              <a:t>prompt</a:t>
            </a:r>
            <a:r>
              <a:rPr lang="nl-NL" b="0" dirty="0">
                <a:latin typeface="Montserrat SemiBold"/>
              </a:rPr>
              <a:t>.</a:t>
            </a:r>
          </a:p>
          <a:p>
            <a:pPr marL="0" indent="0">
              <a:buNone/>
            </a:pPr>
            <a:endParaRPr lang="nl-NL" b="0" dirty="0">
              <a:latin typeface="Montserrat SemiBold"/>
            </a:endParaRPr>
          </a:p>
          <a:p>
            <a:r>
              <a:rPr lang="nl-NL" b="0" dirty="0">
                <a:latin typeface="Montserrat SemiBold"/>
              </a:rPr>
              <a:t>Meestal bevat de prompt informatie over de gebruiker en het systeem. Hieronder ziet u een algemene promptstructuur:</a:t>
            </a:r>
            <a:endParaRPr lang="nl-NL" dirty="0">
              <a:latin typeface="Montserrat SemiBold"/>
            </a:endParaRPr>
          </a:p>
          <a:p>
            <a:endParaRPr lang="nl-NL" dirty="0"/>
          </a:p>
          <a:p>
            <a:endParaRPr lang="nl-NL" dirty="0"/>
          </a:p>
          <a:p>
            <a:endParaRPr lang="nl-NL" dirty="0">
              <a:latin typeface="Montserrat SemiBold"/>
            </a:endParaRPr>
          </a:p>
          <a:p>
            <a:r>
              <a:rPr lang="nl-NL" b="0" dirty="0">
                <a:latin typeface="Montserrat SemiBold"/>
              </a:rPr>
              <a:t>De weergegeven prompt bevat de volgende informatie:</a:t>
            </a:r>
            <a:endParaRPr lang="nl-NL" dirty="0">
              <a:latin typeface="Montserrat SemiBold"/>
            </a:endParaRPr>
          </a:p>
          <a:p>
            <a:pPr lvl="1"/>
            <a:r>
              <a:rPr lang="nl-NL" b="0" dirty="0">
                <a:latin typeface="Montserrat SemiBold"/>
              </a:rPr>
              <a:t>Gebruikersnaam (</a:t>
            </a:r>
            <a:r>
              <a:rPr lang="nl-NL" b="0" dirty="0" err="1">
                <a:latin typeface="Montserrat SemiBold"/>
              </a:rPr>
              <a:t>sysadmin</a:t>
            </a:r>
            <a:r>
              <a:rPr lang="nl-NL" b="0" dirty="0">
                <a:latin typeface="Montserrat SemiBold"/>
              </a:rPr>
              <a:t>)</a:t>
            </a:r>
            <a:endParaRPr lang="nl-NL" dirty="0">
              <a:latin typeface="Montserrat SemiBold"/>
            </a:endParaRPr>
          </a:p>
          <a:p>
            <a:pPr lvl="1"/>
            <a:r>
              <a:rPr lang="nl-NL" b="0" dirty="0">
                <a:latin typeface="Montserrat SemiBold"/>
              </a:rPr>
              <a:t>Systeemnaam (</a:t>
            </a:r>
            <a:r>
              <a:rPr lang="nl-NL" b="0" dirty="0" err="1">
                <a:latin typeface="Montserrat SemiBold"/>
              </a:rPr>
              <a:t>localhost</a:t>
            </a:r>
            <a:r>
              <a:rPr lang="nl-NL" b="0" dirty="0">
                <a:latin typeface="Montserrat SemiBold"/>
              </a:rPr>
              <a:t>)</a:t>
            </a:r>
            <a:endParaRPr lang="nl-NL" dirty="0">
              <a:latin typeface="Montserrat SemiBold"/>
            </a:endParaRPr>
          </a:p>
          <a:p>
            <a:pPr lvl="1"/>
            <a:r>
              <a:rPr lang="nl-NL" b="0" dirty="0">
                <a:latin typeface="Montserrat SemiBold"/>
              </a:rPr>
              <a:t>Huidige directory (~)</a:t>
            </a:r>
          </a:p>
          <a:p>
            <a:pPr lvl="1"/>
            <a:endParaRPr lang="nl-NL" b="0" dirty="0">
              <a:latin typeface="Montserrat SemiBold"/>
            </a:endParaRPr>
          </a:p>
          <a:p>
            <a:r>
              <a:rPr lang="nl-NL" b="0" dirty="0">
                <a:latin typeface="Montserrat SemiBold"/>
              </a:rPr>
              <a:t>Het ~ -symbool wordt gebruikt als afkorting voor de homedirectory van de gebruiker.</a:t>
            </a:r>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3.2. De shell.</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18</a:t>
            </a:fld>
            <a:endParaRPr lang="nl-BE"/>
          </a:p>
        </p:txBody>
      </p:sp>
      <p:pic>
        <p:nvPicPr>
          <p:cNvPr id="8" name="Afbeelding 8">
            <a:extLst>
              <a:ext uri="{FF2B5EF4-FFF2-40B4-BE49-F238E27FC236}">
                <a16:creationId xmlns:a16="http://schemas.microsoft.com/office/drawing/2014/main" id="{03A91384-4E20-4281-96CD-54EC8338AD54}"/>
              </a:ext>
            </a:extLst>
          </p:cNvPr>
          <p:cNvPicPr>
            <a:picLocks noChangeAspect="1"/>
          </p:cNvPicPr>
          <p:nvPr/>
        </p:nvPicPr>
        <p:blipFill>
          <a:blip r:embed="rId3"/>
          <a:stretch>
            <a:fillRect/>
          </a:stretch>
        </p:blipFill>
        <p:spPr>
          <a:xfrm>
            <a:off x="1448858" y="2358894"/>
            <a:ext cx="7156450" cy="425709"/>
          </a:xfrm>
          <a:prstGeom prst="rect">
            <a:avLst/>
          </a:prstGeom>
        </p:spPr>
      </p:pic>
    </p:spTree>
    <p:extLst>
      <p:ext uri="{BB962C8B-B14F-4D97-AF65-F5344CB8AC3E}">
        <p14:creationId xmlns:p14="http://schemas.microsoft.com/office/powerpoint/2010/main" val="1477614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026300-EF5B-0D48-8551-8D882241EC80}"/>
              </a:ext>
            </a:extLst>
          </p:cNvPr>
          <p:cNvSpPr>
            <a:spLocks noGrp="1"/>
          </p:cNvSpPr>
          <p:nvPr>
            <p:ph type="ctrTitle"/>
          </p:nvPr>
        </p:nvSpPr>
        <p:spPr/>
        <p:txBody>
          <a:bodyPr/>
          <a:lstStyle/>
          <a:p>
            <a:r>
              <a:rPr lang="nl-BE"/>
              <a:t>3.3. Commandostructuur.</a:t>
            </a:r>
          </a:p>
        </p:txBody>
      </p:sp>
    </p:spTree>
    <p:extLst>
      <p:ext uri="{BB962C8B-B14F-4D97-AF65-F5344CB8AC3E}">
        <p14:creationId xmlns:p14="http://schemas.microsoft.com/office/powerpoint/2010/main" val="217214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853" r="6358"/>
          <a:stretch/>
        </p:blipFill>
        <p:spPr>
          <a:xfrm>
            <a:off x="7471" y="0"/>
            <a:ext cx="6618881" cy="5143500"/>
          </a:xfrm>
          <a:prstGeom prst="rect">
            <a:avLst/>
          </a:prstGeom>
        </p:spPr>
      </p:pic>
      <p:pic>
        <p:nvPicPr>
          <p:cNvPr id="7" name="Afbeelding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864101" cy="5143500"/>
          </a:xfrm>
          <a:prstGeom prst="rect">
            <a:avLst/>
          </a:prstGeom>
        </p:spPr>
      </p:pic>
      <p:sp>
        <p:nvSpPr>
          <p:cNvPr id="21" name="Title 1"/>
          <p:cNvSpPr>
            <a:spLocks noGrp="1"/>
          </p:cNvSpPr>
          <p:nvPr>
            <p:ph type="ctrTitle"/>
          </p:nvPr>
        </p:nvSpPr>
        <p:spPr>
          <a:xfrm>
            <a:off x="685800" y="1726408"/>
            <a:ext cx="7772400" cy="845342"/>
          </a:xfrm>
        </p:spPr>
        <p:txBody>
          <a:bodyPr/>
          <a:lstStyle/>
          <a:p>
            <a:r>
              <a:rPr lang="nl-BE"/>
              <a:t>Computer Systems.</a:t>
            </a:r>
          </a:p>
        </p:txBody>
      </p:sp>
      <p:sp>
        <p:nvSpPr>
          <p:cNvPr id="22" name="Subtitle 2"/>
          <p:cNvSpPr>
            <a:spLocks noGrp="1"/>
          </p:cNvSpPr>
          <p:nvPr>
            <p:ph type="subTitle" idx="1"/>
          </p:nvPr>
        </p:nvSpPr>
        <p:spPr>
          <a:xfrm>
            <a:off x="685800" y="2571750"/>
            <a:ext cx="7772400" cy="758328"/>
          </a:xfrm>
        </p:spPr>
        <p:txBody>
          <a:bodyPr/>
          <a:lstStyle/>
          <a:p>
            <a:r>
              <a:rPr lang="nl-BE"/>
              <a:t>Academiejaar 2023 – 2024</a:t>
            </a:r>
          </a:p>
          <a:p>
            <a:endParaRPr lang="nl-BE" dirty="0"/>
          </a:p>
        </p:txBody>
      </p:sp>
      <p:sp>
        <p:nvSpPr>
          <p:cNvPr id="2" name="Tekstvak 1">
            <a:extLst>
              <a:ext uri="{FF2B5EF4-FFF2-40B4-BE49-F238E27FC236}">
                <a16:creationId xmlns:a16="http://schemas.microsoft.com/office/drawing/2014/main" id="{0C0367EA-5A1E-634A-9379-C63AF2F15746}"/>
              </a:ext>
            </a:extLst>
          </p:cNvPr>
          <p:cNvSpPr txBox="1"/>
          <p:nvPr/>
        </p:nvSpPr>
        <p:spPr>
          <a:xfrm>
            <a:off x="5375881" y="3575069"/>
            <a:ext cx="2150717" cy="1323439"/>
          </a:xfrm>
          <a:prstGeom prst="rect">
            <a:avLst/>
          </a:prstGeom>
          <a:noFill/>
        </p:spPr>
        <p:txBody>
          <a:bodyPr wrap="none" rtlCol="0">
            <a:spAutoFit/>
          </a:bodyPr>
          <a:lstStyle/>
          <a:p>
            <a:pPr algn="r"/>
            <a:r>
              <a:rPr lang="nl-BE" sz="1600" dirty="0">
                <a:solidFill>
                  <a:srgbClr val="F6F6F6"/>
                </a:solidFill>
              </a:rPr>
              <a:t>Nathalie Declercq</a:t>
            </a:r>
          </a:p>
          <a:p>
            <a:pPr algn="r"/>
            <a:r>
              <a:rPr lang="nl-BE" sz="1600" dirty="0">
                <a:solidFill>
                  <a:srgbClr val="F6F6F6"/>
                </a:solidFill>
              </a:rPr>
              <a:t>Karine Van </a:t>
            </a:r>
            <a:r>
              <a:rPr lang="nl-BE" sz="1600" dirty="0" err="1">
                <a:solidFill>
                  <a:srgbClr val="F6F6F6"/>
                </a:solidFill>
              </a:rPr>
              <a:t>Driessche</a:t>
            </a:r>
            <a:endParaRPr lang="nl-BE" sz="1600" dirty="0">
              <a:solidFill>
                <a:srgbClr val="F6F6F6"/>
              </a:solidFill>
            </a:endParaRPr>
          </a:p>
          <a:p>
            <a:pPr algn="r"/>
            <a:r>
              <a:rPr lang="nl-BE" sz="1600" dirty="0">
                <a:solidFill>
                  <a:srgbClr val="F6F6F6"/>
                </a:solidFill>
              </a:rPr>
              <a:t>Steven Van Impe</a:t>
            </a:r>
          </a:p>
          <a:p>
            <a:pPr algn="r"/>
            <a:r>
              <a:rPr lang="nl-BE" sz="1600" dirty="0">
                <a:solidFill>
                  <a:srgbClr val="F6F6F6"/>
                </a:solidFill>
                <a:cs typeface="Arial"/>
              </a:rPr>
              <a:t>Thomas </a:t>
            </a:r>
            <a:r>
              <a:rPr lang="nl-BE" sz="1600" dirty="0" err="1">
                <a:solidFill>
                  <a:srgbClr val="F6F6F6"/>
                </a:solidFill>
                <a:cs typeface="Arial"/>
              </a:rPr>
              <a:t>Clauwaert</a:t>
            </a:r>
            <a:endParaRPr lang="nl-BE" sz="1600" dirty="0">
              <a:solidFill>
                <a:srgbClr val="F6F6F6"/>
              </a:solidFill>
              <a:cs typeface="Arial"/>
            </a:endParaRPr>
          </a:p>
          <a:p>
            <a:pPr algn="r"/>
            <a:r>
              <a:rPr lang="nl-BE" sz="1600" dirty="0">
                <a:solidFill>
                  <a:srgbClr val="F6F6F6"/>
                </a:solidFill>
                <a:cs typeface="Arial"/>
              </a:rPr>
              <a:t>Pieter De Bodt</a:t>
            </a:r>
          </a:p>
        </p:txBody>
      </p:sp>
    </p:spTree>
    <p:extLst>
      <p:ext uri="{BB962C8B-B14F-4D97-AF65-F5344CB8AC3E}">
        <p14:creationId xmlns:p14="http://schemas.microsoft.com/office/powerpoint/2010/main" val="915807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p:txBody>
          <a:bodyPr vert="horz" lIns="91440" tIns="45720" rIns="91440" bIns="45720" rtlCol="0" anchor="t">
            <a:normAutofit fontScale="62500" lnSpcReduction="20000"/>
          </a:bodyPr>
          <a:lstStyle/>
          <a:p>
            <a:r>
              <a:rPr lang="nl-NL" b="0" dirty="0">
                <a:latin typeface="Montserrat SemiBold"/>
              </a:rPr>
              <a:t>Een commando is een softwareprogramma dat uitgevoerd wordt in de CLI en een actie op de computer uitvoert.</a:t>
            </a:r>
          </a:p>
          <a:p>
            <a:endParaRPr lang="nl-NL" dirty="0"/>
          </a:p>
          <a:p>
            <a:r>
              <a:rPr lang="nl-NL" b="0" dirty="0">
                <a:latin typeface="Montserrat SemiBold"/>
              </a:rPr>
              <a:t>Om een commando uit te voeren, is het typen van de naam van het commando de eerste stap.</a:t>
            </a:r>
            <a:endParaRPr lang="nl-NL" dirty="0">
              <a:latin typeface="Montserrat SemiBold"/>
            </a:endParaRPr>
          </a:p>
          <a:p>
            <a:endParaRPr lang="nl-NL" dirty="0"/>
          </a:p>
          <a:p>
            <a:r>
              <a:rPr lang="nl-NL" b="0" dirty="0">
                <a:latin typeface="Montserrat SemiBold"/>
              </a:rPr>
              <a:t>Als je </a:t>
            </a:r>
            <a:r>
              <a:rPr lang="nl-NL" b="0" dirty="0" err="1">
                <a:solidFill>
                  <a:srgbClr val="FF0000"/>
                </a:solidFill>
                <a:latin typeface="Montserrat SemiBold"/>
              </a:rPr>
              <a:t>ls</a:t>
            </a:r>
            <a:r>
              <a:rPr lang="nl-NL" b="0" dirty="0">
                <a:solidFill>
                  <a:srgbClr val="FF0000"/>
                </a:solidFill>
                <a:latin typeface="Montserrat SemiBold"/>
              </a:rPr>
              <a:t> </a:t>
            </a:r>
            <a:r>
              <a:rPr lang="nl-NL" b="0" dirty="0">
                <a:latin typeface="Montserrat SemiBold"/>
              </a:rPr>
              <a:t>typt en op Enter drukt, krijg je onderstaand resultaat (= de inhoud van de huidige map):</a:t>
            </a:r>
            <a:endParaRPr lang="nl-NL" dirty="0">
              <a:latin typeface="Montserrat SemiBold"/>
            </a:endParaRPr>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3.3. Commandostructuur.</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20</a:t>
            </a:fld>
            <a:endParaRPr lang="nl-BE"/>
          </a:p>
        </p:txBody>
      </p:sp>
      <p:pic>
        <p:nvPicPr>
          <p:cNvPr id="9" name="Afbeelding 9" descr="Afbeelding met tekst&#10;&#10;Automatisch gegenereerde beschrijving">
            <a:extLst>
              <a:ext uri="{FF2B5EF4-FFF2-40B4-BE49-F238E27FC236}">
                <a16:creationId xmlns:a16="http://schemas.microsoft.com/office/drawing/2014/main" id="{2B4F610D-E07D-4F34-AA42-E6365789DEF9}"/>
              </a:ext>
            </a:extLst>
          </p:cNvPr>
          <p:cNvPicPr>
            <a:picLocks noChangeAspect="1"/>
          </p:cNvPicPr>
          <p:nvPr/>
        </p:nvPicPr>
        <p:blipFill>
          <a:blip r:embed="rId3"/>
          <a:stretch>
            <a:fillRect/>
          </a:stretch>
        </p:blipFill>
        <p:spPr>
          <a:xfrm>
            <a:off x="1215333" y="4076110"/>
            <a:ext cx="6468533" cy="625401"/>
          </a:xfrm>
          <a:prstGeom prst="rect">
            <a:avLst/>
          </a:prstGeom>
        </p:spPr>
      </p:pic>
    </p:spTree>
    <p:extLst>
      <p:ext uri="{BB962C8B-B14F-4D97-AF65-F5344CB8AC3E}">
        <p14:creationId xmlns:p14="http://schemas.microsoft.com/office/powerpoint/2010/main" val="1631144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p:txBody>
          <a:bodyPr vert="horz" lIns="91440" tIns="45720" rIns="91440" bIns="45720" rtlCol="0" anchor="t">
            <a:normAutofit fontScale="62500" lnSpcReduction="20000"/>
          </a:bodyPr>
          <a:lstStyle/>
          <a:p>
            <a:r>
              <a:rPr lang="nl-NL" b="0" dirty="0">
                <a:latin typeface="Montserrat SemiBold"/>
              </a:rPr>
              <a:t>Sommige opdrachten hebben extra invoer nodig om correct te werken.</a:t>
            </a:r>
            <a:endParaRPr lang="nl-NL" dirty="0">
              <a:latin typeface="Montserrat SemiBold"/>
            </a:endParaRPr>
          </a:p>
          <a:p>
            <a:endParaRPr lang="nl-NL" dirty="0"/>
          </a:p>
          <a:p>
            <a:r>
              <a:rPr lang="nl-NL" b="0" dirty="0">
                <a:latin typeface="Montserrat SemiBold"/>
              </a:rPr>
              <a:t>Deze extra invoer is er in twee vormen: </a:t>
            </a:r>
            <a:r>
              <a:rPr lang="nl-NL" b="0" dirty="0">
                <a:solidFill>
                  <a:srgbClr val="FF0000"/>
                </a:solidFill>
                <a:latin typeface="Montserrat SemiBold"/>
              </a:rPr>
              <a:t>opties </a:t>
            </a:r>
            <a:r>
              <a:rPr lang="nl-NL" b="0" dirty="0">
                <a:latin typeface="Montserrat SemiBold"/>
              </a:rPr>
              <a:t>en </a:t>
            </a:r>
            <a:r>
              <a:rPr lang="nl-NL" b="0" dirty="0">
                <a:solidFill>
                  <a:srgbClr val="FF0000"/>
                </a:solidFill>
                <a:latin typeface="Montserrat SemiBold"/>
              </a:rPr>
              <a:t>argumenten</a:t>
            </a:r>
            <a:r>
              <a:rPr lang="nl-NL" b="0" dirty="0">
                <a:latin typeface="Montserrat SemiBold"/>
              </a:rPr>
              <a:t>.</a:t>
            </a:r>
            <a:endParaRPr lang="nl-NL" dirty="0">
              <a:latin typeface="Montserrat SemiBold"/>
            </a:endParaRPr>
          </a:p>
          <a:p>
            <a:pPr lvl="1"/>
            <a:r>
              <a:rPr lang="nl-NL" b="0" dirty="0">
                <a:latin typeface="Montserrat SemiBold"/>
              </a:rPr>
              <a:t>Opties worden gebruikt om het gedrag van een commando te wijzigen.</a:t>
            </a:r>
            <a:endParaRPr lang="nl-NL" dirty="0">
              <a:latin typeface="Montserrat SemiBold"/>
            </a:endParaRPr>
          </a:p>
          <a:p>
            <a:pPr lvl="1"/>
            <a:r>
              <a:rPr lang="nl-NL" b="0" dirty="0">
                <a:latin typeface="Montserrat SemiBold"/>
              </a:rPr>
              <a:t>Argumenten worden gebruikt om aanvullende informatie te verstrekken (zoals een bestandsnaam of een gebruikersnaam).</a:t>
            </a:r>
            <a:endParaRPr lang="nl-NL" dirty="0">
              <a:latin typeface="Montserrat SemiBold"/>
            </a:endParaRPr>
          </a:p>
          <a:p>
            <a:endParaRPr lang="nl-NL" dirty="0"/>
          </a:p>
          <a:p>
            <a:r>
              <a:rPr lang="nl-NL" b="0" dirty="0">
                <a:latin typeface="Montserrat SemiBold"/>
              </a:rPr>
              <a:t>Het typische formaat voor een commando is als volgt:</a:t>
            </a:r>
            <a:endParaRPr lang="nl-NL" dirty="0">
              <a:latin typeface="Montserrat SemiBold"/>
            </a:endParaRPr>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3.3. Commandostructuur.</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21</a:t>
            </a:fld>
            <a:endParaRPr lang="nl-BE"/>
          </a:p>
        </p:txBody>
      </p:sp>
      <p:pic>
        <p:nvPicPr>
          <p:cNvPr id="8" name="Afbeelding 8">
            <a:extLst>
              <a:ext uri="{FF2B5EF4-FFF2-40B4-BE49-F238E27FC236}">
                <a16:creationId xmlns:a16="http://schemas.microsoft.com/office/drawing/2014/main" id="{DFC67598-EFB8-4923-A81B-80013030CBFD}"/>
              </a:ext>
            </a:extLst>
          </p:cNvPr>
          <p:cNvPicPr>
            <a:picLocks noChangeAspect="1"/>
          </p:cNvPicPr>
          <p:nvPr/>
        </p:nvPicPr>
        <p:blipFill rotWithShape="1">
          <a:blip r:embed="rId3"/>
          <a:srcRect l="-77" t="-2532" r="60417" b="18417"/>
          <a:stretch/>
        </p:blipFill>
        <p:spPr>
          <a:xfrm>
            <a:off x="3252355" y="4070156"/>
            <a:ext cx="2639290" cy="331585"/>
          </a:xfrm>
          <a:prstGeom prst="rect">
            <a:avLst/>
          </a:prstGeom>
        </p:spPr>
      </p:pic>
    </p:spTree>
    <p:extLst>
      <p:ext uri="{BB962C8B-B14F-4D97-AF65-F5344CB8AC3E}">
        <p14:creationId xmlns:p14="http://schemas.microsoft.com/office/powerpoint/2010/main" val="3043858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p:txBody>
          <a:bodyPr vert="horz" lIns="91440" tIns="45720" rIns="91440" bIns="45720" rtlCol="0" anchor="t">
            <a:normAutofit fontScale="55000" lnSpcReduction="20000"/>
          </a:bodyPr>
          <a:lstStyle/>
          <a:p>
            <a:endParaRPr lang="nl-NL" b="0">
              <a:latin typeface="Montserrat SemiBold"/>
            </a:endParaRPr>
          </a:p>
          <a:p>
            <a:endParaRPr lang="nl-NL" b="0">
              <a:latin typeface="Montserrat SemiBold"/>
            </a:endParaRPr>
          </a:p>
          <a:p>
            <a:r>
              <a:rPr lang="nl-NL" b="0">
                <a:latin typeface="Montserrat SemiBold"/>
              </a:rPr>
              <a:t>Een argument kan gebruikt worden om iets te specificeren waarop het commando moet reageren.</a:t>
            </a:r>
            <a:endParaRPr lang="nl-NL"/>
          </a:p>
          <a:p>
            <a:endParaRPr lang="nl-NL"/>
          </a:p>
          <a:p>
            <a:r>
              <a:rPr lang="nl-NL" b="0">
                <a:latin typeface="Montserrat SemiBold"/>
              </a:rPr>
              <a:t>Als het </a:t>
            </a:r>
            <a:r>
              <a:rPr lang="nl-NL" b="0" err="1">
                <a:solidFill>
                  <a:srgbClr val="FF0000"/>
                </a:solidFill>
                <a:latin typeface="Montserrat SemiBold"/>
              </a:rPr>
              <a:t>ls</a:t>
            </a:r>
            <a:r>
              <a:rPr lang="nl-NL" b="0">
                <a:latin typeface="Montserrat SemiBold"/>
              </a:rPr>
              <a:t>-commando de naam van een map als argument krijgt, geeft het de inhoud van die map weer:</a:t>
            </a:r>
            <a:endParaRPr lang="nl-NL"/>
          </a:p>
          <a:p>
            <a:endParaRPr lang="nl-NL"/>
          </a:p>
          <a:p>
            <a:endParaRPr lang="nl-NL"/>
          </a:p>
          <a:p>
            <a:endParaRPr lang="nl-NL"/>
          </a:p>
          <a:p>
            <a:r>
              <a:rPr lang="nl-NL" b="0">
                <a:latin typeface="Montserrat SemiBold"/>
              </a:rPr>
              <a:t>Sommige commando's (zoals </a:t>
            </a:r>
            <a:r>
              <a:rPr lang="nl-NL" b="0" err="1">
                <a:solidFill>
                  <a:srgbClr val="FF0000"/>
                </a:solidFill>
                <a:latin typeface="Montserrat SemiBold"/>
              </a:rPr>
              <a:t>ls</a:t>
            </a:r>
            <a:r>
              <a:rPr lang="nl-NL" b="0">
                <a:latin typeface="Montserrat SemiBold"/>
              </a:rPr>
              <a:t>) accepteren meerdere argumenten:</a:t>
            </a:r>
            <a:endParaRPr lang="nl-NL"/>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3.3. Commandostructuur.</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22</a:t>
            </a:fld>
            <a:endParaRPr lang="nl-BE"/>
          </a:p>
        </p:txBody>
      </p:sp>
      <p:pic>
        <p:nvPicPr>
          <p:cNvPr id="9" name="Afbeelding 9">
            <a:extLst>
              <a:ext uri="{FF2B5EF4-FFF2-40B4-BE49-F238E27FC236}">
                <a16:creationId xmlns:a16="http://schemas.microsoft.com/office/drawing/2014/main" id="{B69CE3A3-1020-419D-AA66-9D79E6FFD6C5}"/>
              </a:ext>
            </a:extLst>
          </p:cNvPr>
          <p:cNvPicPr>
            <a:picLocks noChangeAspect="1"/>
          </p:cNvPicPr>
          <p:nvPr/>
        </p:nvPicPr>
        <p:blipFill>
          <a:blip r:embed="rId3"/>
          <a:stretch>
            <a:fillRect/>
          </a:stretch>
        </p:blipFill>
        <p:spPr>
          <a:xfrm>
            <a:off x="898524" y="1525835"/>
            <a:ext cx="3674533" cy="223872"/>
          </a:xfrm>
          <a:prstGeom prst="rect">
            <a:avLst/>
          </a:prstGeom>
        </p:spPr>
      </p:pic>
      <p:pic>
        <p:nvPicPr>
          <p:cNvPr id="10" name="Afbeelding 10">
            <a:extLst>
              <a:ext uri="{FF2B5EF4-FFF2-40B4-BE49-F238E27FC236}">
                <a16:creationId xmlns:a16="http://schemas.microsoft.com/office/drawing/2014/main" id="{F9EB76DD-6DC5-4E0F-922C-1CCD38A2BBE8}"/>
              </a:ext>
            </a:extLst>
          </p:cNvPr>
          <p:cNvPicPr>
            <a:picLocks noChangeAspect="1"/>
          </p:cNvPicPr>
          <p:nvPr/>
        </p:nvPicPr>
        <p:blipFill>
          <a:blip r:embed="rId4"/>
          <a:stretch>
            <a:fillRect/>
          </a:stretch>
        </p:blipFill>
        <p:spPr>
          <a:xfrm>
            <a:off x="2131483" y="3118624"/>
            <a:ext cx="4886325" cy="430251"/>
          </a:xfrm>
          <a:prstGeom prst="rect">
            <a:avLst/>
          </a:prstGeom>
        </p:spPr>
      </p:pic>
      <p:pic>
        <p:nvPicPr>
          <p:cNvPr id="11" name="Afbeelding 11">
            <a:extLst>
              <a:ext uri="{FF2B5EF4-FFF2-40B4-BE49-F238E27FC236}">
                <a16:creationId xmlns:a16="http://schemas.microsoft.com/office/drawing/2014/main" id="{D0B2F8C4-E042-4765-B32A-79DFB4C507C2}"/>
              </a:ext>
            </a:extLst>
          </p:cNvPr>
          <p:cNvPicPr>
            <a:picLocks noChangeAspect="1"/>
          </p:cNvPicPr>
          <p:nvPr/>
        </p:nvPicPr>
        <p:blipFill>
          <a:blip r:embed="rId5"/>
          <a:stretch>
            <a:fillRect/>
          </a:stretch>
        </p:blipFill>
        <p:spPr>
          <a:xfrm>
            <a:off x="2131483" y="4156746"/>
            <a:ext cx="4886325" cy="280174"/>
          </a:xfrm>
          <a:prstGeom prst="rect">
            <a:avLst/>
          </a:prstGeom>
        </p:spPr>
      </p:pic>
    </p:spTree>
    <p:extLst>
      <p:ext uri="{BB962C8B-B14F-4D97-AF65-F5344CB8AC3E}">
        <p14:creationId xmlns:p14="http://schemas.microsoft.com/office/powerpoint/2010/main" val="2348529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a:xfrm>
            <a:off x="795338" y="1499508"/>
            <a:ext cx="8229600" cy="3119391"/>
          </a:xfrm>
        </p:spPr>
        <p:txBody>
          <a:bodyPr vert="horz" lIns="91440" tIns="45720" rIns="91440" bIns="45720" rtlCol="0" anchor="t">
            <a:normAutofit fontScale="40000" lnSpcReduction="20000"/>
          </a:bodyPr>
          <a:lstStyle/>
          <a:p>
            <a:endParaRPr lang="nl-NL" b="0">
              <a:latin typeface="Montserrat SemiBold"/>
            </a:endParaRPr>
          </a:p>
          <a:p>
            <a:endParaRPr lang="nl-NL" b="0">
              <a:latin typeface="Montserrat SemiBold"/>
            </a:endParaRPr>
          </a:p>
          <a:p>
            <a:r>
              <a:rPr lang="nl-NL" b="0">
                <a:latin typeface="Montserrat SemiBold"/>
              </a:rPr>
              <a:t>Opties kunnen gebruikt worden om het gedrag van een opdracht uit te breiden of te wijzigen.</a:t>
            </a:r>
            <a:endParaRPr lang="nl-NL"/>
          </a:p>
          <a:p>
            <a:endParaRPr lang="nl-NL"/>
          </a:p>
          <a:p>
            <a:r>
              <a:rPr lang="nl-NL" b="0">
                <a:latin typeface="Montserrat SemiBold"/>
              </a:rPr>
              <a:t>Als u bijvoorbeeld de optie </a:t>
            </a:r>
            <a:r>
              <a:rPr lang="nl-NL" b="0">
                <a:solidFill>
                  <a:srgbClr val="FF0000"/>
                </a:solidFill>
                <a:latin typeface="Montserrat SemiBold"/>
              </a:rPr>
              <a:t>-l</a:t>
            </a:r>
            <a:r>
              <a:rPr lang="nl-NL" b="0">
                <a:latin typeface="Montserrat SemiBold"/>
              </a:rPr>
              <a:t> van het </a:t>
            </a:r>
            <a:r>
              <a:rPr lang="nl-NL" b="0" err="1">
                <a:solidFill>
                  <a:srgbClr val="FF0000"/>
                </a:solidFill>
                <a:latin typeface="Montserrat SemiBold"/>
              </a:rPr>
              <a:t>ls</a:t>
            </a:r>
            <a:r>
              <a:rPr lang="nl-NL" b="0">
                <a:latin typeface="Montserrat SemiBold"/>
              </a:rPr>
              <a:t>-commando gebruikt, resulteert dit in een lange lijst met aanvullende informatie over de bestanden die worden weergegeven.</a:t>
            </a:r>
            <a:endParaRPr lang="nl-NL"/>
          </a:p>
          <a:p>
            <a:endParaRPr lang="nl-NL"/>
          </a:p>
          <a:p>
            <a:endParaRPr lang="nl-NL"/>
          </a:p>
          <a:p>
            <a:endParaRPr lang="nl-NL"/>
          </a:p>
          <a:p>
            <a:endParaRPr lang="nl-NL"/>
          </a:p>
          <a:p>
            <a:endParaRPr lang="nl-NL"/>
          </a:p>
          <a:p>
            <a:endParaRPr lang="nl-NL">
              <a:latin typeface="Montserrat SemiBold"/>
            </a:endParaRPr>
          </a:p>
          <a:p>
            <a:endParaRPr lang="nl-NL">
              <a:latin typeface="Montserrat SemiBold"/>
            </a:endParaRPr>
          </a:p>
          <a:p>
            <a:endParaRPr lang="nl-NL" b="0">
              <a:latin typeface="Montserrat SemiBold"/>
            </a:endParaRPr>
          </a:p>
          <a:p>
            <a:endParaRPr lang="nl-NL" b="0">
              <a:latin typeface="Montserrat SemiBold"/>
            </a:endParaRPr>
          </a:p>
          <a:p>
            <a:r>
              <a:rPr lang="nl-NL" b="0">
                <a:latin typeface="Montserrat SemiBold"/>
              </a:rPr>
              <a:t>Vaak wordt het teken gekozen als geheugensteun voor zijn doel, zoals het kiezen van</a:t>
            </a:r>
            <a:br>
              <a:rPr lang="nl-NL" b="0">
                <a:latin typeface="Montserrat SemiBold"/>
              </a:rPr>
            </a:br>
            <a:r>
              <a:rPr lang="nl-NL" b="0">
                <a:latin typeface="Montserrat SemiBold"/>
              </a:rPr>
              <a:t>de letter </a:t>
            </a:r>
            <a:r>
              <a:rPr lang="nl-NL" b="0">
                <a:solidFill>
                  <a:srgbClr val="FF0000"/>
                </a:solidFill>
                <a:latin typeface="Montserrat SemiBold"/>
              </a:rPr>
              <a:t>l</a:t>
            </a:r>
            <a:r>
              <a:rPr lang="nl-NL" b="0">
                <a:latin typeface="Montserrat SemiBold"/>
              </a:rPr>
              <a:t> voor </a:t>
            </a:r>
            <a:r>
              <a:rPr lang="nl-NL" b="0">
                <a:solidFill>
                  <a:srgbClr val="FF0000"/>
                </a:solidFill>
                <a:latin typeface="Montserrat SemiBold"/>
              </a:rPr>
              <a:t>long</a:t>
            </a:r>
            <a:r>
              <a:rPr lang="nl-NL" b="0">
                <a:latin typeface="Montserrat SemiBold"/>
              </a:rPr>
              <a:t> of </a:t>
            </a:r>
            <a:r>
              <a:rPr lang="nl-NL" b="0">
                <a:solidFill>
                  <a:srgbClr val="FF0000"/>
                </a:solidFill>
                <a:latin typeface="Montserrat SemiBold"/>
              </a:rPr>
              <a:t>r</a:t>
            </a:r>
            <a:r>
              <a:rPr lang="nl-NL" b="0">
                <a:latin typeface="Montserrat SemiBold"/>
              </a:rPr>
              <a:t> voor </a:t>
            </a:r>
            <a:r>
              <a:rPr lang="nl-NL" b="0">
                <a:solidFill>
                  <a:srgbClr val="FF0000"/>
                </a:solidFill>
                <a:latin typeface="Montserrat SemiBold"/>
              </a:rPr>
              <a:t>reverse </a:t>
            </a:r>
            <a:r>
              <a:rPr lang="nl-NL" b="0">
                <a:latin typeface="Montserrat SemiBold"/>
              </a:rPr>
              <a:t>(omgekeerd).</a:t>
            </a:r>
            <a:endParaRPr lang="nl-NL"/>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3.3. Commandostructuur.</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23</a:t>
            </a:fld>
            <a:endParaRPr lang="nl-BE"/>
          </a:p>
        </p:txBody>
      </p:sp>
      <p:pic>
        <p:nvPicPr>
          <p:cNvPr id="8" name="Afbeelding 8">
            <a:extLst>
              <a:ext uri="{FF2B5EF4-FFF2-40B4-BE49-F238E27FC236}">
                <a16:creationId xmlns:a16="http://schemas.microsoft.com/office/drawing/2014/main" id="{886B86A3-5CAA-4CEC-93E2-23EA042B975A}"/>
              </a:ext>
            </a:extLst>
          </p:cNvPr>
          <p:cNvPicPr>
            <a:picLocks noChangeAspect="1"/>
          </p:cNvPicPr>
          <p:nvPr/>
        </p:nvPicPr>
        <p:blipFill>
          <a:blip r:embed="rId3"/>
          <a:stretch>
            <a:fillRect/>
          </a:stretch>
        </p:blipFill>
        <p:spPr>
          <a:xfrm>
            <a:off x="909109" y="1388252"/>
            <a:ext cx="3965575" cy="250331"/>
          </a:xfrm>
          <a:prstGeom prst="rect">
            <a:avLst/>
          </a:prstGeom>
        </p:spPr>
      </p:pic>
      <p:pic>
        <p:nvPicPr>
          <p:cNvPr id="9" name="Afbeelding 9" descr="Afbeelding met tekst&#10;&#10;Automatisch gegenereerde beschrijving">
            <a:extLst>
              <a:ext uri="{FF2B5EF4-FFF2-40B4-BE49-F238E27FC236}">
                <a16:creationId xmlns:a16="http://schemas.microsoft.com/office/drawing/2014/main" id="{F493152F-5B6D-4012-A840-D939428E1F3B}"/>
              </a:ext>
            </a:extLst>
          </p:cNvPr>
          <p:cNvPicPr>
            <a:picLocks noChangeAspect="1"/>
          </p:cNvPicPr>
          <p:nvPr/>
        </p:nvPicPr>
        <p:blipFill>
          <a:blip r:embed="rId4"/>
          <a:stretch>
            <a:fillRect/>
          </a:stretch>
        </p:blipFill>
        <p:spPr>
          <a:xfrm>
            <a:off x="1517650" y="2678056"/>
            <a:ext cx="6113991" cy="1083848"/>
          </a:xfrm>
          <a:prstGeom prst="rect">
            <a:avLst/>
          </a:prstGeom>
        </p:spPr>
      </p:pic>
    </p:spTree>
    <p:extLst>
      <p:ext uri="{BB962C8B-B14F-4D97-AF65-F5344CB8AC3E}">
        <p14:creationId xmlns:p14="http://schemas.microsoft.com/office/powerpoint/2010/main" val="2847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a:xfrm>
            <a:off x="795338" y="1499508"/>
            <a:ext cx="8229600" cy="3129975"/>
          </a:xfrm>
        </p:spPr>
        <p:txBody>
          <a:bodyPr vert="horz" lIns="91440" tIns="45720" rIns="91440" bIns="45720" rtlCol="0" anchor="t">
            <a:normAutofit fontScale="55000" lnSpcReduction="20000"/>
          </a:bodyPr>
          <a:lstStyle/>
          <a:p>
            <a:r>
              <a:rPr lang="nl-NL" b="0" dirty="0">
                <a:latin typeface="Montserrat SemiBold"/>
              </a:rPr>
              <a:t>Opties kunnen in combinatie met andere opties gebruikt worden:</a:t>
            </a:r>
          </a:p>
          <a:p>
            <a:endParaRPr lang="nl-NL" dirty="0"/>
          </a:p>
          <a:p>
            <a:endParaRPr lang="nl-NL" dirty="0"/>
          </a:p>
          <a:p>
            <a:pPr marL="0" indent="0">
              <a:buNone/>
            </a:pPr>
            <a:endParaRPr lang="nl-NL" dirty="0"/>
          </a:p>
          <a:p>
            <a:endParaRPr lang="nl-NL" b="0" dirty="0">
              <a:latin typeface="Montserrat SemiBold"/>
            </a:endParaRPr>
          </a:p>
          <a:p>
            <a:r>
              <a:rPr lang="nl-NL" b="0" dirty="0">
                <a:latin typeface="Montserrat SemiBold"/>
              </a:rPr>
              <a:t>Opties zijn vaak letters; soms zijn het echter ook woorden of zinnen.</a:t>
            </a:r>
            <a:endParaRPr lang="nl-NL" dirty="0"/>
          </a:p>
          <a:p>
            <a:pPr marL="0" indent="0">
              <a:buNone/>
            </a:pPr>
            <a:endParaRPr lang="nl-NL" b="0" dirty="0">
              <a:latin typeface="Montserrat SemiBold"/>
            </a:endParaRPr>
          </a:p>
          <a:p>
            <a:r>
              <a:rPr lang="nl-NL" b="0" dirty="0">
                <a:latin typeface="Montserrat SemiBold"/>
              </a:rPr>
              <a:t>Oudere opdrachten gebruiken voor opties meestal letters, terwijl nieuwere opdrachten volledige woorden gebruiken.</a:t>
            </a:r>
            <a:endParaRPr lang="nl-NL" dirty="0"/>
          </a:p>
          <a:p>
            <a:pPr lvl="1"/>
            <a:r>
              <a:rPr lang="nl-NL" b="0" dirty="0">
                <a:latin typeface="Montserrat SemiBold"/>
              </a:rPr>
              <a:t>Opties van </a:t>
            </a:r>
            <a:r>
              <a:rPr lang="nl-NL" b="0" u="sng" dirty="0">
                <a:latin typeface="Montserrat SemiBold"/>
              </a:rPr>
              <a:t>één letter</a:t>
            </a:r>
            <a:r>
              <a:rPr lang="nl-NL" b="0" dirty="0">
                <a:latin typeface="Montserrat SemiBold"/>
              </a:rPr>
              <a:t> worden voorafgegaan door een </a:t>
            </a:r>
            <a:r>
              <a:rPr lang="nl-NL" dirty="0">
                <a:solidFill>
                  <a:srgbClr val="FF0000"/>
                </a:solidFill>
                <a:latin typeface="Montserrat SemiBold"/>
              </a:rPr>
              <a:t>enkel koppelteken</a:t>
            </a:r>
            <a:r>
              <a:rPr lang="nl-NL" b="0" dirty="0">
                <a:latin typeface="Montserrat SemiBold"/>
              </a:rPr>
              <a:t>, zoals de optie </a:t>
            </a:r>
            <a:r>
              <a:rPr lang="nl-NL" b="0" dirty="0">
                <a:solidFill>
                  <a:srgbClr val="FF0000"/>
                </a:solidFill>
                <a:latin typeface="Montserrat SemiBold"/>
              </a:rPr>
              <a:t>-h</a:t>
            </a:r>
            <a:r>
              <a:rPr lang="nl-NL" b="0" dirty="0">
                <a:latin typeface="Montserrat SemiBold"/>
              </a:rPr>
              <a:t>.</a:t>
            </a:r>
            <a:endParaRPr lang="nl-NL" dirty="0"/>
          </a:p>
          <a:p>
            <a:pPr lvl="1"/>
            <a:r>
              <a:rPr lang="nl-NL" b="0" dirty="0">
                <a:latin typeface="Montserrat SemiBold"/>
              </a:rPr>
              <a:t>Opties voor </a:t>
            </a:r>
            <a:r>
              <a:rPr lang="nl-NL" b="0" u="sng" dirty="0">
                <a:latin typeface="Montserrat SemiBold"/>
              </a:rPr>
              <a:t>volledige woorden</a:t>
            </a:r>
            <a:r>
              <a:rPr lang="nl-NL" b="0" dirty="0">
                <a:latin typeface="Montserrat SemiBold"/>
              </a:rPr>
              <a:t> worden voorafgegaan door </a:t>
            </a:r>
            <a:r>
              <a:rPr lang="nl-NL" dirty="0">
                <a:solidFill>
                  <a:srgbClr val="FF0000"/>
                </a:solidFill>
                <a:latin typeface="Montserrat SemiBold"/>
              </a:rPr>
              <a:t>twee streepjes</a:t>
            </a:r>
            <a:r>
              <a:rPr lang="nl-NL" b="0" dirty="0">
                <a:latin typeface="Montserrat SemiBold"/>
              </a:rPr>
              <a:t> - tekens zoals de volledige woordvorm van de optie -h, de optie </a:t>
            </a:r>
            <a:r>
              <a:rPr lang="nl-NL" b="0" dirty="0">
                <a:solidFill>
                  <a:srgbClr val="FF0000"/>
                </a:solidFill>
                <a:latin typeface="Montserrat SemiBold"/>
              </a:rPr>
              <a:t>--human-</a:t>
            </a:r>
            <a:r>
              <a:rPr lang="nl-NL" b="0" dirty="0" err="1">
                <a:solidFill>
                  <a:srgbClr val="FF0000"/>
                </a:solidFill>
                <a:latin typeface="Montserrat SemiBold"/>
              </a:rPr>
              <a:t>readable</a:t>
            </a:r>
            <a:endParaRPr lang="nl-NL" dirty="0">
              <a:solidFill>
                <a:srgbClr val="FF0000"/>
              </a:solidFill>
            </a:endParaRPr>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3.3. Commandostructuur.</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24</a:t>
            </a:fld>
            <a:endParaRPr lang="nl-BE"/>
          </a:p>
        </p:txBody>
      </p:sp>
      <p:pic>
        <p:nvPicPr>
          <p:cNvPr id="9" name="Afbeelding 9">
            <a:extLst>
              <a:ext uri="{FF2B5EF4-FFF2-40B4-BE49-F238E27FC236}">
                <a16:creationId xmlns:a16="http://schemas.microsoft.com/office/drawing/2014/main" id="{BF57F735-F082-4D96-BC39-E2C3A546150F}"/>
              </a:ext>
            </a:extLst>
          </p:cNvPr>
          <p:cNvPicPr>
            <a:picLocks noChangeAspect="1"/>
          </p:cNvPicPr>
          <p:nvPr/>
        </p:nvPicPr>
        <p:blipFill>
          <a:blip r:embed="rId3"/>
          <a:stretch>
            <a:fillRect/>
          </a:stretch>
        </p:blipFill>
        <p:spPr>
          <a:xfrm>
            <a:off x="1104900" y="1963369"/>
            <a:ext cx="6944783" cy="401847"/>
          </a:xfrm>
          <a:prstGeom prst="rect">
            <a:avLst/>
          </a:prstGeom>
        </p:spPr>
      </p:pic>
    </p:spTree>
    <p:extLst>
      <p:ext uri="{BB962C8B-B14F-4D97-AF65-F5344CB8AC3E}">
        <p14:creationId xmlns:p14="http://schemas.microsoft.com/office/powerpoint/2010/main" val="709023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p:txBody>
          <a:bodyPr vert="horz" lIns="91440" tIns="45720" rIns="91440" bIns="45720" rtlCol="0" anchor="t">
            <a:noAutofit/>
          </a:bodyPr>
          <a:lstStyle/>
          <a:p>
            <a:r>
              <a:rPr lang="nl-NL" sz="1600" b="0">
                <a:latin typeface="Montserrat SemiBold"/>
              </a:rPr>
              <a:t>Uitgevoerde opdrachten worden bewaard in een geschiedenislijst.</a:t>
            </a:r>
          </a:p>
          <a:p>
            <a:pPr marL="0" indent="0">
              <a:buNone/>
            </a:pPr>
            <a:endParaRPr lang="nl-NL" sz="1600" b="0">
              <a:latin typeface="Montserrat SemiBold"/>
            </a:endParaRPr>
          </a:p>
          <a:p>
            <a:r>
              <a:rPr lang="nl-NL" sz="1600" b="0">
                <a:latin typeface="Montserrat SemiBold"/>
              </a:rPr>
              <a:t>Dit maakt het eenvoudig om dezelfde opdracht later uit te voeren, zonder de hele opdracht opnieuw te typen.</a:t>
            </a:r>
            <a:endParaRPr lang="nl-NL" sz="1600"/>
          </a:p>
          <a:p>
            <a:pPr lvl="1"/>
            <a:r>
              <a:rPr lang="nl-NL" sz="1200" b="0">
                <a:latin typeface="Montserrat SemiBold"/>
              </a:rPr>
              <a:t>Door op de pijl omhoog ↑ te drukken, wordt het vorige commando op de promptregel weergegeven.</a:t>
            </a:r>
            <a:endParaRPr lang="nl-NL" sz="1200"/>
          </a:p>
          <a:p>
            <a:pPr lvl="1"/>
            <a:r>
              <a:rPr lang="nl-NL" sz="1200" b="0">
                <a:latin typeface="Montserrat SemiBold"/>
              </a:rPr>
              <a:t>Om de volledige geschiedenislijst van een terminal te bekijken, gebruikt u de geschiedenisopdracht:</a:t>
            </a:r>
            <a:endParaRPr lang="nl-NL" sz="1200"/>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3.3. Commandostructuur.</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25</a:t>
            </a:fld>
            <a:endParaRPr lang="nl-BE"/>
          </a:p>
        </p:txBody>
      </p:sp>
      <p:pic>
        <p:nvPicPr>
          <p:cNvPr id="8" name="Afbeelding 8">
            <a:extLst>
              <a:ext uri="{FF2B5EF4-FFF2-40B4-BE49-F238E27FC236}">
                <a16:creationId xmlns:a16="http://schemas.microsoft.com/office/drawing/2014/main" id="{1920923A-48E3-4D48-81DA-4737C6FDCAA7}"/>
              </a:ext>
            </a:extLst>
          </p:cNvPr>
          <p:cNvPicPr>
            <a:picLocks noChangeAspect="1"/>
          </p:cNvPicPr>
          <p:nvPr/>
        </p:nvPicPr>
        <p:blipFill>
          <a:blip r:embed="rId3"/>
          <a:stretch>
            <a:fillRect/>
          </a:stretch>
        </p:blipFill>
        <p:spPr>
          <a:xfrm>
            <a:off x="1692275" y="3528568"/>
            <a:ext cx="5759450" cy="1107814"/>
          </a:xfrm>
          <a:prstGeom prst="rect">
            <a:avLst/>
          </a:prstGeom>
        </p:spPr>
      </p:pic>
    </p:spTree>
    <p:extLst>
      <p:ext uri="{BB962C8B-B14F-4D97-AF65-F5344CB8AC3E}">
        <p14:creationId xmlns:p14="http://schemas.microsoft.com/office/powerpoint/2010/main" val="3452341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a:xfrm>
            <a:off x="795338" y="1499508"/>
            <a:ext cx="8229600" cy="3129975"/>
          </a:xfrm>
        </p:spPr>
        <p:txBody>
          <a:bodyPr vert="horz" lIns="91440" tIns="45720" rIns="91440" bIns="45720" rtlCol="0" anchor="t">
            <a:normAutofit fontScale="55000" lnSpcReduction="20000"/>
          </a:bodyPr>
          <a:lstStyle/>
          <a:p>
            <a:r>
              <a:rPr lang="nl-NL" b="0">
                <a:latin typeface="Montserrat SemiBold"/>
              </a:rPr>
              <a:t>Het gewenste commando uit de geschiedenislijst kan uitgevoerd worden door een uitroepteken te typen en vervolgens het nummer naast de opdracht, bijvoorbeeld: </a:t>
            </a:r>
            <a:r>
              <a:rPr lang="nl-NL" b="0">
                <a:solidFill>
                  <a:srgbClr val="FF0000"/>
                </a:solidFill>
                <a:latin typeface="Montserrat SemiBold"/>
              </a:rPr>
              <a:t>!3</a:t>
            </a:r>
            <a:endParaRPr lang="nl-NL" b="0">
              <a:latin typeface="Montserrat SemiBold"/>
            </a:endParaRPr>
          </a:p>
          <a:p>
            <a:endParaRPr lang="nl-NL"/>
          </a:p>
          <a:p>
            <a:r>
              <a:rPr lang="nl-NL" b="0">
                <a:latin typeface="Montserrat SemiBold"/>
              </a:rPr>
              <a:t>Als het '</a:t>
            </a:r>
            <a:r>
              <a:rPr lang="nl-NL" b="0" err="1">
                <a:latin typeface="Montserrat SemiBold"/>
              </a:rPr>
              <a:t>history</a:t>
            </a:r>
            <a:r>
              <a:rPr lang="nl-NL" b="0">
                <a:latin typeface="Montserrat SemiBold"/>
              </a:rPr>
              <a:t>'-commando een getal n als argument krijgt, toont dit de laatste n commando's uit de geschiedenislijst.</a:t>
            </a:r>
            <a:endParaRPr lang="nl-NL"/>
          </a:p>
          <a:p>
            <a:endParaRPr lang="nl-NL"/>
          </a:p>
          <a:p>
            <a:endParaRPr lang="nl-NL"/>
          </a:p>
          <a:p>
            <a:endParaRPr lang="nl-NL"/>
          </a:p>
          <a:p>
            <a:endParaRPr lang="nl-NL"/>
          </a:p>
          <a:p>
            <a:endParaRPr lang="nl-NL">
              <a:latin typeface="Montserrat SemiBold"/>
            </a:endParaRPr>
          </a:p>
          <a:p>
            <a:r>
              <a:rPr lang="nl-NL" b="0">
                <a:latin typeface="Montserrat SemiBold"/>
              </a:rPr>
              <a:t>Om het meest recente commando uit te voeren, typ </a:t>
            </a:r>
            <a:r>
              <a:rPr lang="nl-NL" b="0">
                <a:solidFill>
                  <a:srgbClr val="FF0000"/>
                </a:solidFill>
                <a:latin typeface="Montserrat SemiBold"/>
              </a:rPr>
              <a:t>!!</a:t>
            </a:r>
            <a:r>
              <a:rPr lang="nl-NL" b="0">
                <a:latin typeface="Montserrat SemiBold"/>
              </a:rPr>
              <a:t> en druk op Enter:</a:t>
            </a:r>
            <a:endParaRPr lang="nl-NL"/>
          </a:p>
          <a:p>
            <a:r>
              <a:rPr lang="nl-NL" b="0">
                <a:latin typeface="Montserrat SemiBold"/>
              </a:rPr>
              <a:t>Om de meest recente iteratie van een specifiek commando</a:t>
            </a:r>
            <a:br>
              <a:rPr lang="nl-NL" b="0">
                <a:latin typeface="Montserrat SemiBold"/>
              </a:rPr>
            </a:br>
            <a:r>
              <a:rPr lang="nl-NL" b="0">
                <a:latin typeface="Montserrat SemiBold"/>
              </a:rPr>
              <a:t>uit te voeren, typ je </a:t>
            </a:r>
            <a:r>
              <a:rPr lang="nl-NL" b="0">
                <a:solidFill>
                  <a:srgbClr val="FF0000"/>
                </a:solidFill>
                <a:latin typeface="Montserrat SemiBold"/>
              </a:rPr>
              <a:t>!</a:t>
            </a:r>
            <a:r>
              <a:rPr lang="nl-NL" b="0" i="1" err="1">
                <a:solidFill>
                  <a:srgbClr val="FF0000"/>
                </a:solidFill>
                <a:latin typeface="Montserrat SemiBold"/>
              </a:rPr>
              <a:t>command</a:t>
            </a:r>
            <a:r>
              <a:rPr lang="nl-NL" b="0">
                <a:latin typeface="Montserrat SemiBold"/>
              </a:rPr>
              <a:t> en druk je op Enter.</a:t>
            </a:r>
            <a:endParaRPr lang="nl-NL"/>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3.3. Commandostructuur.</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26</a:t>
            </a:fld>
            <a:endParaRPr lang="nl-BE"/>
          </a:p>
        </p:txBody>
      </p:sp>
      <p:pic>
        <p:nvPicPr>
          <p:cNvPr id="8" name="Afbeelding 8">
            <a:extLst>
              <a:ext uri="{FF2B5EF4-FFF2-40B4-BE49-F238E27FC236}">
                <a16:creationId xmlns:a16="http://schemas.microsoft.com/office/drawing/2014/main" id="{EADF178C-4B48-4F5F-88F2-F81F8AB7296F}"/>
              </a:ext>
            </a:extLst>
          </p:cNvPr>
          <p:cNvPicPr>
            <a:picLocks noChangeAspect="1"/>
          </p:cNvPicPr>
          <p:nvPr/>
        </p:nvPicPr>
        <p:blipFill>
          <a:blip r:embed="rId3"/>
          <a:stretch>
            <a:fillRect/>
          </a:stretch>
        </p:blipFill>
        <p:spPr>
          <a:xfrm>
            <a:off x="1607608" y="2870334"/>
            <a:ext cx="5934075" cy="889790"/>
          </a:xfrm>
          <a:prstGeom prst="rect">
            <a:avLst/>
          </a:prstGeom>
        </p:spPr>
      </p:pic>
    </p:spTree>
    <p:extLst>
      <p:ext uri="{BB962C8B-B14F-4D97-AF65-F5344CB8AC3E}">
        <p14:creationId xmlns:p14="http://schemas.microsoft.com/office/powerpoint/2010/main" val="2302500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a:xfrm>
            <a:off x="795338" y="1499508"/>
            <a:ext cx="8229600" cy="2716131"/>
          </a:xfrm>
        </p:spPr>
        <p:txBody>
          <a:bodyPr vert="horz" lIns="91440" tIns="45720" rIns="91440" bIns="45720" rtlCol="0" anchor="t">
            <a:normAutofit/>
          </a:bodyPr>
          <a:lstStyle/>
          <a:p>
            <a:r>
              <a:rPr lang="nl-NL" sz="1400" b="0" dirty="0">
                <a:latin typeface="Montserrat SemiBold"/>
              </a:rPr>
              <a:t>In de terminal kan je ook de </a:t>
            </a:r>
            <a:r>
              <a:rPr lang="nl-NL" sz="1400" b="0" dirty="0" err="1">
                <a:latin typeface="Montserrat SemiBold"/>
              </a:rPr>
              <a:t>hotkey</a:t>
            </a:r>
            <a:r>
              <a:rPr lang="nl-NL" sz="1400" b="0" dirty="0">
                <a:latin typeface="Montserrat SemiBold"/>
              </a:rPr>
              <a:t> </a:t>
            </a:r>
            <a:r>
              <a:rPr lang="nl-NL" sz="1400" b="0" dirty="0">
                <a:solidFill>
                  <a:srgbClr val="FF0000"/>
                </a:solidFill>
                <a:latin typeface="Montserrat SemiBold"/>
              </a:rPr>
              <a:t>Ctrl-r</a:t>
            </a:r>
            <a:r>
              <a:rPr lang="nl-NL" sz="1400" b="0" dirty="0">
                <a:latin typeface="Montserrat SemiBold"/>
              </a:rPr>
              <a:t> gebruiken om te zoeken in de </a:t>
            </a:r>
            <a:r>
              <a:rPr lang="nl-NL" sz="1400" b="0" dirty="0" err="1">
                <a:latin typeface="Montserrat SemiBold"/>
              </a:rPr>
              <a:t>history</a:t>
            </a:r>
            <a:r>
              <a:rPr lang="nl-NL" sz="1400" b="0" dirty="0">
                <a:latin typeface="Montserrat SemiBold"/>
              </a:rPr>
              <a:t>:</a:t>
            </a:r>
            <a:endParaRPr lang="nl-NL" sz="1400" b="0"/>
          </a:p>
          <a:p>
            <a:pPr lvl="1"/>
            <a:r>
              <a:rPr lang="nl-NL" sz="1400" b="0" dirty="0">
                <a:latin typeface="Montserrat SemiBold"/>
              </a:rPr>
              <a:t>Druk de toetsen Ctrl en r tegelijkertijd in.</a:t>
            </a:r>
          </a:p>
          <a:p>
            <a:pPr lvl="1"/>
            <a:r>
              <a:rPr lang="nl-NL" sz="1400" b="0" dirty="0">
                <a:latin typeface="Montserrat SemiBold"/>
              </a:rPr>
              <a:t>Typ de zoekterm in.</a:t>
            </a:r>
          </a:p>
          <a:p>
            <a:pPr lvl="1"/>
            <a:r>
              <a:rPr lang="nl-NL" sz="1400" b="0" dirty="0">
                <a:latin typeface="Montserrat SemiBold"/>
              </a:rPr>
              <a:t>Vind je niet wat je zoekt, druk dan nogmaals Ctrl-r in om het volgende resultaat te vinden. Herhaal dit indien nodig.</a:t>
            </a:r>
            <a:endParaRPr lang="nl-NL" sz="1400" b="0"/>
          </a:p>
          <a:p>
            <a:pPr lvl="1"/>
            <a:r>
              <a:rPr lang="nl-NL" sz="1400" b="0" dirty="0">
                <a:latin typeface="Montserrat SemiBold"/>
              </a:rPr>
              <a:t>Heb je het commando gevonden dat je zoekt? Druk op enter om het uit te voeren.</a:t>
            </a:r>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3.3. Commandostructuur.</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27</a:t>
            </a:fld>
            <a:endParaRPr lang="nl-BE"/>
          </a:p>
        </p:txBody>
      </p:sp>
      <p:pic>
        <p:nvPicPr>
          <p:cNvPr id="9" name="Picture 9" descr="Text&#10;&#10;Description automatically generated">
            <a:extLst>
              <a:ext uri="{FF2B5EF4-FFF2-40B4-BE49-F238E27FC236}">
                <a16:creationId xmlns:a16="http://schemas.microsoft.com/office/drawing/2014/main" id="{82B07683-8DBE-078F-0134-91E18FF4404E}"/>
              </a:ext>
            </a:extLst>
          </p:cNvPr>
          <p:cNvPicPr>
            <a:picLocks noChangeAspect="1"/>
          </p:cNvPicPr>
          <p:nvPr/>
        </p:nvPicPr>
        <p:blipFill>
          <a:blip r:embed="rId3"/>
          <a:stretch>
            <a:fillRect/>
          </a:stretch>
        </p:blipFill>
        <p:spPr>
          <a:xfrm>
            <a:off x="3248025" y="3225362"/>
            <a:ext cx="2647950" cy="1333500"/>
          </a:xfrm>
          <a:prstGeom prst="rect">
            <a:avLst/>
          </a:prstGeom>
          <a:ln>
            <a:solidFill>
              <a:schemeClr val="bg2"/>
            </a:solidFill>
          </a:ln>
        </p:spPr>
      </p:pic>
    </p:spTree>
    <p:extLst>
      <p:ext uri="{BB962C8B-B14F-4D97-AF65-F5344CB8AC3E}">
        <p14:creationId xmlns:p14="http://schemas.microsoft.com/office/powerpoint/2010/main" val="1772185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3DC3A8-5843-CA4B-8F8E-DE116A9C64EA}"/>
              </a:ext>
            </a:extLst>
          </p:cNvPr>
          <p:cNvSpPr>
            <a:spLocks noGrp="1"/>
          </p:cNvSpPr>
          <p:nvPr>
            <p:ph type="ctrTitle"/>
          </p:nvPr>
        </p:nvSpPr>
        <p:spPr/>
        <p:txBody>
          <a:bodyPr/>
          <a:lstStyle/>
          <a:p>
            <a:r>
              <a:rPr lang="nl-BE"/>
              <a:t>3.4. Variabelen.</a:t>
            </a:r>
          </a:p>
        </p:txBody>
      </p:sp>
    </p:spTree>
    <p:extLst>
      <p:ext uri="{BB962C8B-B14F-4D97-AF65-F5344CB8AC3E}">
        <p14:creationId xmlns:p14="http://schemas.microsoft.com/office/powerpoint/2010/main" val="2416600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a:xfrm>
            <a:off x="795338" y="1499508"/>
            <a:ext cx="8229600" cy="3134901"/>
          </a:xfrm>
        </p:spPr>
        <p:txBody>
          <a:bodyPr vert="horz" lIns="91440" tIns="45720" rIns="91440" bIns="45720" rtlCol="0" anchor="t">
            <a:noAutofit/>
          </a:bodyPr>
          <a:lstStyle/>
          <a:p>
            <a:r>
              <a:rPr lang="nl-NL" sz="1800" b="0">
                <a:latin typeface="Montserrat SemiBold"/>
              </a:rPr>
              <a:t>Met een variabele kan de gebruiker of de shell gegevens opslaan.</a:t>
            </a:r>
            <a:endParaRPr lang="nl-NL" sz="1800">
              <a:solidFill>
                <a:schemeClr val="bg2"/>
              </a:solidFill>
              <a:latin typeface="Montserrat SemiBold"/>
            </a:endParaRPr>
          </a:p>
          <a:p>
            <a:endParaRPr lang="nl-NL" sz="1800"/>
          </a:p>
          <a:p>
            <a:r>
              <a:rPr lang="nl-NL" sz="1800" b="0">
                <a:latin typeface="Montserrat SemiBold"/>
              </a:rPr>
              <a:t>Variabelen krijgen een naam en worden tijdelijk in het geheugen bewaard.</a:t>
            </a:r>
            <a:endParaRPr lang="nl-NL" sz="1800"/>
          </a:p>
          <a:p>
            <a:endParaRPr lang="nl-NL" sz="1800"/>
          </a:p>
          <a:p>
            <a:r>
              <a:rPr lang="nl-NL" sz="1800" b="0">
                <a:latin typeface="Montserrat SemiBold"/>
              </a:rPr>
              <a:t>Er zijn twee soorten variabelen in de </a:t>
            </a:r>
            <a:r>
              <a:rPr lang="nl-NL" sz="1800" b="0" err="1">
                <a:latin typeface="Montserrat SemiBold"/>
              </a:rPr>
              <a:t>Bash</a:t>
            </a:r>
            <a:r>
              <a:rPr lang="nl-NL" sz="1800" b="0">
                <a:latin typeface="Montserrat SemiBold"/>
              </a:rPr>
              <a:t>-shell:</a:t>
            </a:r>
            <a:endParaRPr lang="nl-NL" sz="1800" b="0"/>
          </a:p>
          <a:p>
            <a:pPr lvl="1"/>
            <a:r>
              <a:rPr lang="nl-NL" sz="1400" b="0">
                <a:solidFill>
                  <a:srgbClr val="FF0000"/>
                </a:solidFill>
                <a:latin typeface="Montserrat SemiBold"/>
              </a:rPr>
              <a:t>Lokale </a:t>
            </a:r>
            <a:r>
              <a:rPr lang="nl-NL" sz="1400" b="0">
                <a:latin typeface="Montserrat SemiBold"/>
              </a:rPr>
              <a:t>variabelen </a:t>
            </a:r>
            <a:r>
              <a:rPr lang="nl-NL" sz="1400" b="0">
                <a:latin typeface="Montserrat SemiBold"/>
                <a:sym typeface="Wingdings" pitchFamily="2" charset="2"/>
              </a:rPr>
              <a:t> bestaan enkel in de huidige shell. De lokale variabelen gaan verloren bij het sluiten van een terminalvenster of shell.</a:t>
            </a:r>
            <a:endParaRPr lang="nl-NL" sz="1400" b="0">
              <a:latin typeface="Montserrat SemiBold"/>
            </a:endParaRPr>
          </a:p>
          <a:p>
            <a:pPr lvl="1"/>
            <a:r>
              <a:rPr lang="nl-NL" sz="1400" b="0">
                <a:solidFill>
                  <a:srgbClr val="FF0000"/>
                </a:solidFill>
                <a:latin typeface="Montserrat SemiBold"/>
              </a:rPr>
              <a:t>Omgevings</a:t>
            </a:r>
            <a:r>
              <a:rPr lang="nl-NL" sz="1400" b="0">
                <a:latin typeface="Montserrat SemiBold"/>
              </a:rPr>
              <a:t>variabelen (of globale variabelen) </a:t>
            </a:r>
            <a:r>
              <a:rPr lang="nl-NL" sz="1400" b="0">
                <a:latin typeface="Montserrat SemiBold"/>
                <a:sym typeface="Wingdings" pitchFamily="2" charset="2"/>
              </a:rPr>
              <a:t> zijn voor het</a:t>
            </a:r>
            <a:br>
              <a:rPr lang="nl-NL" sz="1400" b="0">
                <a:latin typeface="Montserrat SemiBold"/>
                <a:sym typeface="Wingdings" pitchFamily="2" charset="2"/>
              </a:rPr>
            </a:br>
            <a:r>
              <a:rPr lang="nl-NL" sz="1400" b="0">
                <a:latin typeface="Montserrat SemiBold"/>
                <a:sym typeface="Wingdings" pitchFamily="2" charset="2"/>
              </a:rPr>
              <a:t>volledige systeem beschikbaar</a:t>
            </a:r>
            <a:r>
              <a:rPr lang="nl-NL" sz="1400" b="0">
                <a:latin typeface="Montserrat SemiBold"/>
              </a:rPr>
              <a:t>.</a:t>
            </a:r>
            <a:endParaRPr lang="nl-NL" sz="1400" b="0"/>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3.4. Variabelen.</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29</a:t>
            </a:fld>
            <a:endParaRPr lang="nl-BE"/>
          </a:p>
        </p:txBody>
      </p:sp>
    </p:spTree>
    <p:extLst>
      <p:ext uri="{BB962C8B-B14F-4D97-AF65-F5344CB8AC3E}">
        <p14:creationId xmlns:p14="http://schemas.microsoft.com/office/powerpoint/2010/main" val="4172030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065BFC-37F2-E648-8C28-2719DD45F27B}"/>
              </a:ext>
            </a:extLst>
          </p:cNvPr>
          <p:cNvSpPr>
            <a:spLocks noGrp="1"/>
          </p:cNvSpPr>
          <p:nvPr>
            <p:ph type="ctrTitle"/>
          </p:nvPr>
        </p:nvSpPr>
        <p:spPr/>
        <p:txBody>
          <a:bodyPr/>
          <a:lstStyle/>
          <a:p>
            <a:r>
              <a:rPr lang="nl-BE" sz="3200">
                <a:latin typeface="Montserrat ExtraBold"/>
              </a:rPr>
              <a:t>Hoofdstuk 3: Basiskennis Linux.</a:t>
            </a:r>
          </a:p>
        </p:txBody>
      </p:sp>
    </p:spTree>
    <p:extLst>
      <p:ext uri="{BB962C8B-B14F-4D97-AF65-F5344CB8AC3E}">
        <p14:creationId xmlns:p14="http://schemas.microsoft.com/office/powerpoint/2010/main" val="4016153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a:xfrm>
            <a:off x="795338" y="1499508"/>
            <a:ext cx="8229600" cy="3134901"/>
          </a:xfrm>
        </p:spPr>
        <p:txBody>
          <a:bodyPr vert="horz" lIns="91440" tIns="45720" rIns="91440" bIns="45720" rtlCol="0" anchor="t">
            <a:normAutofit/>
          </a:bodyPr>
          <a:lstStyle/>
          <a:p>
            <a:r>
              <a:rPr lang="nl-NL" sz="2000" b="0">
                <a:latin typeface="Montserrat SemiBold"/>
              </a:rPr>
              <a:t>In het volgende voorbeeld wordt een lokale variabele met de naam variabele1 aangemaakt en de waarde </a:t>
            </a:r>
            <a:r>
              <a:rPr lang="nl-NL" sz="2000" b="0" err="1">
                <a:latin typeface="Montserrat SemiBold"/>
              </a:rPr>
              <a:t>Something</a:t>
            </a:r>
            <a:r>
              <a:rPr lang="nl-NL" sz="2000" b="0">
                <a:latin typeface="Montserrat SemiBold"/>
              </a:rPr>
              <a:t> toegewezen:</a:t>
            </a:r>
            <a:endParaRPr lang="nl-NL" sz="2000">
              <a:latin typeface="Montserrat SemiBold"/>
            </a:endParaRPr>
          </a:p>
          <a:p>
            <a:pPr marL="0" indent="0">
              <a:buNone/>
            </a:pPr>
            <a:endParaRPr lang="nl-NL" sz="2000"/>
          </a:p>
          <a:p>
            <a:pPr marL="0" indent="0">
              <a:buNone/>
            </a:pPr>
            <a:endParaRPr lang="nl-NL" sz="2000"/>
          </a:p>
          <a:p>
            <a:r>
              <a:rPr lang="nl-NL" sz="2000" b="0">
                <a:latin typeface="Montserrat SemiBold"/>
              </a:rPr>
              <a:t>Om de waarde van de variabele weer te geven, gebruikt u het commando </a:t>
            </a:r>
            <a:r>
              <a:rPr lang="nl-NL" sz="2000" b="0">
                <a:solidFill>
                  <a:srgbClr val="FF0000"/>
                </a:solidFill>
                <a:latin typeface="Montserrat SemiBold"/>
              </a:rPr>
              <a:t>echo</a:t>
            </a:r>
            <a:r>
              <a:rPr lang="nl-NL" sz="2000" b="0">
                <a:solidFill>
                  <a:schemeClr val="bg2"/>
                </a:solidFill>
                <a:latin typeface="Montserrat SemiBold"/>
              </a:rPr>
              <a:t>, gevolgd door een spatie,</a:t>
            </a:r>
            <a:r>
              <a:rPr lang="nl-NL" sz="2000" b="0">
                <a:latin typeface="Montserrat SemiBold"/>
              </a:rPr>
              <a:t> een $-teken en de naam van de variabele:</a:t>
            </a:r>
            <a:endParaRPr lang="nl-NL" sz="2000">
              <a:latin typeface="Montserrat SemiBold"/>
            </a:endParaRPr>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3.4. Variabelen.</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30</a:t>
            </a:fld>
            <a:endParaRPr lang="nl-BE"/>
          </a:p>
        </p:txBody>
      </p:sp>
      <p:pic>
        <p:nvPicPr>
          <p:cNvPr id="13" name="Afbeelding 13">
            <a:extLst>
              <a:ext uri="{FF2B5EF4-FFF2-40B4-BE49-F238E27FC236}">
                <a16:creationId xmlns:a16="http://schemas.microsoft.com/office/drawing/2014/main" id="{0678D049-E916-4659-80CB-43AA4BDE9CC9}"/>
              </a:ext>
            </a:extLst>
          </p:cNvPr>
          <p:cNvPicPr>
            <a:picLocks noChangeAspect="1"/>
          </p:cNvPicPr>
          <p:nvPr/>
        </p:nvPicPr>
        <p:blipFill>
          <a:blip r:embed="rId3"/>
          <a:stretch>
            <a:fillRect/>
          </a:stretch>
        </p:blipFill>
        <p:spPr>
          <a:xfrm>
            <a:off x="2287705" y="2655509"/>
            <a:ext cx="4568588" cy="411449"/>
          </a:xfrm>
          <a:prstGeom prst="rect">
            <a:avLst/>
          </a:prstGeom>
          <a:ln>
            <a:solidFill>
              <a:schemeClr val="bg2"/>
            </a:solidFill>
          </a:ln>
        </p:spPr>
      </p:pic>
      <p:pic>
        <p:nvPicPr>
          <p:cNvPr id="14" name="Afbeelding 14">
            <a:extLst>
              <a:ext uri="{FF2B5EF4-FFF2-40B4-BE49-F238E27FC236}">
                <a16:creationId xmlns:a16="http://schemas.microsoft.com/office/drawing/2014/main" id="{C3ABCB62-930E-4A99-8277-8AA5E9D7898E}"/>
              </a:ext>
            </a:extLst>
          </p:cNvPr>
          <p:cNvPicPr>
            <a:picLocks noChangeAspect="1"/>
          </p:cNvPicPr>
          <p:nvPr/>
        </p:nvPicPr>
        <p:blipFill>
          <a:blip r:embed="rId4"/>
          <a:stretch>
            <a:fillRect/>
          </a:stretch>
        </p:blipFill>
        <p:spPr>
          <a:xfrm>
            <a:off x="2287705" y="4331904"/>
            <a:ext cx="4568588" cy="388190"/>
          </a:xfrm>
          <a:prstGeom prst="rect">
            <a:avLst/>
          </a:prstGeom>
          <a:ln>
            <a:solidFill>
              <a:schemeClr val="bg2"/>
            </a:solidFill>
          </a:ln>
        </p:spPr>
      </p:pic>
      <p:pic>
        <p:nvPicPr>
          <p:cNvPr id="15" name="Afbeelding 15">
            <a:extLst>
              <a:ext uri="{FF2B5EF4-FFF2-40B4-BE49-F238E27FC236}">
                <a16:creationId xmlns:a16="http://schemas.microsoft.com/office/drawing/2014/main" id="{B495F201-4C22-4263-A2C9-61482785373C}"/>
              </a:ext>
            </a:extLst>
          </p:cNvPr>
          <p:cNvPicPr>
            <a:picLocks noChangeAspect="1"/>
          </p:cNvPicPr>
          <p:nvPr/>
        </p:nvPicPr>
        <p:blipFill>
          <a:blip r:embed="rId5"/>
          <a:stretch>
            <a:fillRect/>
          </a:stretch>
        </p:blipFill>
        <p:spPr>
          <a:xfrm>
            <a:off x="7254345" y="2718358"/>
            <a:ext cx="1171575" cy="285750"/>
          </a:xfrm>
          <a:prstGeom prst="rect">
            <a:avLst/>
          </a:prstGeom>
        </p:spPr>
      </p:pic>
    </p:spTree>
    <p:extLst>
      <p:ext uri="{BB962C8B-B14F-4D97-AF65-F5344CB8AC3E}">
        <p14:creationId xmlns:p14="http://schemas.microsoft.com/office/powerpoint/2010/main" val="1274092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1B1ECD-826A-5271-5067-C75B9C4E65D0}"/>
              </a:ext>
            </a:extLst>
          </p:cNvPr>
          <p:cNvSpPr>
            <a:spLocks noGrp="1"/>
          </p:cNvSpPr>
          <p:nvPr>
            <p:ph idx="1"/>
          </p:nvPr>
        </p:nvSpPr>
        <p:spPr>
          <a:xfrm>
            <a:off x="795338" y="1499508"/>
            <a:ext cx="8229600" cy="3128333"/>
          </a:xfrm>
        </p:spPr>
        <p:txBody>
          <a:bodyPr vert="horz" lIns="91440" tIns="45720" rIns="91440" bIns="45720" rtlCol="0" anchor="t">
            <a:normAutofit/>
          </a:bodyPr>
          <a:lstStyle/>
          <a:p>
            <a:r>
              <a:rPr lang="en-US" sz="1400" dirty="0">
                <a:latin typeface="Montserrat SemiBold"/>
              </a:rPr>
              <a:t>Let op! Als je </a:t>
            </a:r>
            <a:r>
              <a:rPr lang="en-US" sz="1400" dirty="0" err="1">
                <a:latin typeface="Montserrat SemiBold"/>
              </a:rPr>
              <a:t>een</a:t>
            </a:r>
            <a:r>
              <a:rPr lang="en-US" sz="1400" dirty="0">
                <a:latin typeface="Montserrat SemiBold"/>
              </a:rPr>
              <a:t> </a:t>
            </a:r>
            <a:r>
              <a:rPr lang="en-US" sz="1400" dirty="0" err="1">
                <a:latin typeface="Montserrat SemiBold"/>
              </a:rPr>
              <a:t>variabele</a:t>
            </a:r>
            <a:r>
              <a:rPr lang="en-US" sz="1400" dirty="0">
                <a:latin typeface="Montserrat SemiBold"/>
              </a:rPr>
              <a:t> </a:t>
            </a:r>
            <a:r>
              <a:rPr lang="en-US" sz="1400" dirty="0" err="1">
                <a:latin typeface="Montserrat SemiBold"/>
              </a:rPr>
              <a:t>gebruikt</a:t>
            </a:r>
            <a:r>
              <a:rPr lang="en-US" sz="1400" dirty="0">
                <a:latin typeface="Montserrat SemiBold"/>
              </a:rPr>
              <a:t> </a:t>
            </a:r>
            <a:r>
              <a:rPr lang="en-US" sz="1400" dirty="0" err="1">
                <a:latin typeface="Montserrat SemiBold"/>
              </a:rPr>
              <a:t>waar</a:t>
            </a:r>
            <a:r>
              <a:rPr lang="en-US" sz="1400" dirty="0">
                <a:latin typeface="Montserrat SemiBold"/>
              </a:rPr>
              <a:t> </a:t>
            </a:r>
            <a:r>
              <a:rPr lang="en-US" sz="1400" dirty="0" err="1">
                <a:latin typeface="Montserrat SemiBold"/>
              </a:rPr>
              <a:t>nog</a:t>
            </a:r>
            <a:r>
              <a:rPr lang="en-US" sz="1400" dirty="0">
                <a:latin typeface="Montserrat SemiBold"/>
              </a:rPr>
              <a:t> </a:t>
            </a:r>
            <a:r>
              <a:rPr lang="en-US" sz="1400" dirty="0" err="1">
                <a:latin typeface="Montserrat SemiBold"/>
              </a:rPr>
              <a:t>geen</a:t>
            </a:r>
            <a:r>
              <a:rPr lang="en-US" sz="1400" dirty="0">
                <a:latin typeface="Montserrat SemiBold"/>
              </a:rPr>
              <a:t> </a:t>
            </a:r>
            <a:r>
              <a:rPr lang="en-US" sz="1400" dirty="0" err="1">
                <a:latin typeface="Montserrat SemiBold"/>
              </a:rPr>
              <a:t>waarde</a:t>
            </a:r>
            <a:r>
              <a:rPr lang="en-US" sz="1400" dirty="0">
                <a:latin typeface="Montserrat SemiBold"/>
              </a:rPr>
              <a:t> is </a:t>
            </a:r>
            <a:r>
              <a:rPr lang="en-US" sz="1400" dirty="0" err="1">
                <a:latin typeface="Montserrat SemiBold"/>
              </a:rPr>
              <a:t>aan</a:t>
            </a:r>
            <a:r>
              <a:rPr lang="en-US" sz="1400" dirty="0">
                <a:latin typeface="Montserrat SemiBold"/>
              </a:rPr>
              <a:t> </a:t>
            </a:r>
            <a:r>
              <a:rPr lang="en-US" sz="1400" dirty="0" err="1">
                <a:latin typeface="Montserrat SemiBold"/>
              </a:rPr>
              <a:t>toegekend</a:t>
            </a:r>
            <a:r>
              <a:rPr lang="en-US" sz="1400" dirty="0">
                <a:latin typeface="Montserrat SemiBold"/>
              </a:rPr>
              <a:t> </a:t>
            </a:r>
            <a:r>
              <a:rPr lang="en-US" sz="1400" dirty="0" err="1">
                <a:latin typeface="Montserrat SemiBold"/>
              </a:rPr>
              <a:t>krijg</a:t>
            </a:r>
            <a:r>
              <a:rPr lang="en-US" sz="1400" dirty="0">
                <a:latin typeface="Montserrat SemiBold"/>
              </a:rPr>
              <a:t> je </a:t>
            </a:r>
            <a:r>
              <a:rPr lang="en-US" sz="1400" dirty="0" err="1">
                <a:solidFill>
                  <a:srgbClr val="FF0000"/>
                </a:solidFill>
                <a:latin typeface="Montserrat SemiBold"/>
              </a:rPr>
              <a:t>geen</a:t>
            </a:r>
            <a:r>
              <a:rPr lang="en-US" sz="1400" dirty="0">
                <a:solidFill>
                  <a:srgbClr val="FF0000"/>
                </a:solidFill>
                <a:latin typeface="Montserrat SemiBold"/>
              </a:rPr>
              <a:t> </a:t>
            </a:r>
            <a:r>
              <a:rPr lang="en-US" sz="1400" dirty="0" err="1">
                <a:solidFill>
                  <a:srgbClr val="FF0000"/>
                </a:solidFill>
                <a:latin typeface="Montserrat SemiBold"/>
              </a:rPr>
              <a:t>foutmelding</a:t>
            </a:r>
            <a:r>
              <a:rPr lang="en-US" sz="1400" dirty="0">
                <a:latin typeface="Montserrat SemiBold"/>
              </a:rPr>
              <a:t>. Dit </a:t>
            </a:r>
            <a:r>
              <a:rPr lang="en-US" sz="1400" dirty="0" err="1">
                <a:latin typeface="Montserrat SemiBold"/>
              </a:rPr>
              <a:t>wordt</a:t>
            </a:r>
            <a:r>
              <a:rPr lang="en-US" sz="1400" dirty="0">
                <a:latin typeface="Montserrat SemiBold"/>
              </a:rPr>
              <a:t> </a:t>
            </a:r>
            <a:r>
              <a:rPr lang="en-US" sz="1400" dirty="0" err="1">
                <a:latin typeface="Montserrat SemiBold"/>
              </a:rPr>
              <a:t>stilzwijgend</a:t>
            </a:r>
            <a:r>
              <a:rPr lang="en-US" sz="1400" dirty="0">
                <a:latin typeface="Montserrat SemiBold"/>
              </a:rPr>
              <a:t> </a:t>
            </a:r>
            <a:r>
              <a:rPr lang="en-US" sz="1400" dirty="0" err="1">
                <a:latin typeface="Montserrat SemiBold"/>
              </a:rPr>
              <a:t>vervangen</a:t>
            </a:r>
            <a:r>
              <a:rPr lang="en-US" sz="1400" dirty="0">
                <a:latin typeface="Montserrat SemiBold"/>
              </a:rPr>
              <a:t> door "" (</a:t>
            </a:r>
            <a:r>
              <a:rPr lang="en-US" sz="1400" dirty="0" err="1">
                <a:latin typeface="Montserrat SemiBold"/>
              </a:rPr>
              <a:t>lege</a:t>
            </a:r>
            <a:r>
              <a:rPr lang="en-US" sz="1400" dirty="0">
                <a:latin typeface="Montserrat SemiBold"/>
              </a:rPr>
              <a:t> string):</a:t>
            </a:r>
          </a:p>
          <a:p>
            <a:endParaRPr lang="en-US" sz="1400" dirty="0">
              <a:latin typeface="Montserrat SemiBold"/>
            </a:endParaRPr>
          </a:p>
          <a:p>
            <a:endParaRPr lang="en-US" sz="1400" dirty="0">
              <a:latin typeface="Montserrat SemiBold"/>
            </a:endParaRPr>
          </a:p>
          <a:p>
            <a:endParaRPr lang="en-US" sz="1400" dirty="0">
              <a:latin typeface="Montserrat SemiBold"/>
            </a:endParaRPr>
          </a:p>
          <a:p>
            <a:r>
              <a:rPr lang="en-US" sz="1400" dirty="0">
                <a:latin typeface="Montserrat SemiBold"/>
              </a:rPr>
              <a:t>Soms </a:t>
            </a:r>
            <a:r>
              <a:rPr lang="en-US" sz="1400" dirty="0" err="1">
                <a:latin typeface="Montserrat SemiBold"/>
              </a:rPr>
              <a:t>heeft</a:t>
            </a:r>
            <a:r>
              <a:rPr lang="en-US" sz="1400" dirty="0">
                <a:latin typeface="Montserrat SemiBold"/>
              </a:rPr>
              <a:t> bash het </a:t>
            </a:r>
            <a:r>
              <a:rPr lang="en-US" sz="1400" dirty="0" err="1">
                <a:latin typeface="Montserrat SemiBold"/>
              </a:rPr>
              <a:t>moeilijk</a:t>
            </a:r>
            <a:r>
              <a:rPr lang="en-US" sz="1400" dirty="0">
                <a:latin typeface="Montserrat SemiBold"/>
              </a:rPr>
              <a:t> met </a:t>
            </a:r>
            <a:r>
              <a:rPr lang="en-US" sz="1400" dirty="0" err="1">
                <a:latin typeface="Montserrat SemiBold"/>
              </a:rPr>
              <a:t>te</a:t>
            </a:r>
            <a:r>
              <a:rPr lang="en-US" sz="1400" dirty="0">
                <a:latin typeface="Montserrat SemiBold"/>
              </a:rPr>
              <a:t> </a:t>
            </a:r>
            <a:r>
              <a:rPr lang="en-US" sz="1400" dirty="0" err="1">
                <a:latin typeface="Montserrat SemiBold"/>
              </a:rPr>
              <a:t>raden</a:t>
            </a:r>
            <a:r>
              <a:rPr lang="en-US" sz="1400" dirty="0">
                <a:latin typeface="Montserrat SemiBold"/>
              </a:rPr>
              <a:t> </a:t>
            </a:r>
            <a:r>
              <a:rPr lang="en-US" sz="1400" dirty="0" err="1">
                <a:latin typeface="Montserrat SemiBold"/>
              </a:rPr>
              <a:t>welke</a:t>
            </a:r>
            <a:r>
              <a:rPr lang="en-US" sz="1400" dirty="0">
                <a:latin typeface="Montserrat SemiBold"/>
              </a:rPr>
              <a:t> </a:t>
            </a:r>
            <a:r>
              <a:rPr lang="en-US" sz="1400" dirty="0" err="1">
                <a:latin typeface="Montserrat SemiBold"/>
              </a:rPr>
              <a:t>variabele</a:t>
            </a:r>
            <a:r>
              <a:rPr lang="en-US" sz="1400" dirty="0">
                <a:latin typeface="Montserrat SemiBold"/>
              </a:rPr>
              <a:t> je </a:t>
            </a:r>
            <a:r>
              <a:rPr lang="en-US" sz="1400" dirty="0" err="1">
                <a:latin typeface="Montserrat SemiBold"/>
              </a:rPr>
              <a:t>wenst</a:t>
            </a:r>
            <a:r>
              <a:rPr lang="en-US" sz="1400" dirty="0">
                <a:latin typeface="Montserrat SemiBold"/>
              </a:rPr>
              <a:t> </a:t>
            </a:r>
            <a:r>
              <a:rPr lang="en-US" sz="1400" dirty="0" err="1">
                <a:latin typeface="Montserrat SemiBold"/>
              </a:rPr>
              <a:t>te</a:t>
            </a:r>
            <a:r>
              <a:rPr lang="en-US" sz="1400" dirty="0">
                <a:latin typeface="Montserrat SemiBold"/>
              </a:rPr>
              <a:t> </a:t>
            </a:r>
            <a:r>
              <a:rPr lang="en-US" sz="1400" dirty="0" err="1">
                <a:latin typeface="Montserrat SemiBold"/>
              </a:rPr>
              <a:t>gebruiken</a:t>
            </a:r>
            <a:r>
              <a:rPr lang="en-US" sz="1400" dirty="0">
                <a:latin typeface="Montserrat SemiBold"/>
              </a:rPr>
              <a:t>. </a:t>
            </a:r>
            <a:r>
              <a:rPr lang="en-US" sz="1400" dirty="0" err="1">
                <a:latin typeface="Montserrat SemiBold"/>
              </a:rPr>
              <a:t>Gebruik</a:t>
            </a:r>
            <a:r>
              <a:rPr lang="en-US" sz="1400" dirty="0">
                <a:latin typeface="Montserrat SemiBold"/>
              </a:rPr>
              <a:t> </a:t>
            </a:r>
            <a:r>
              <a:rPr lang="en-US" sz="1400" dirty="0" err="1">
                <a:latin typeface="Montserrat SemiBold"/>
              </a:rPr>
              <a:t>daarom</a:t>
            </a:r>
            <a:r>
              <a:rPr lang="en-US" sz="1400" dirty="0">
                <a:latin typeface="Montserrat SemiBold"/>
              </a:rPr>
              <a:t> </a:t>
            </a:r>
            <a:r>
              <a:rPr lang="en-US" sz="1400" dirty="0" err="1">
                <a:latin typeface="Montserrat SemiBold"/>
              </a:rPr>
              <a:t>telkens</a:t>
            </a:r>
            <a:r>
              <a:rPr lang="en-US" sz="1400" dirty="0">
                <a:latin typeface="Montserrat SemiBold"/>
              </a:rPr>
              <a:t> </a:t>
            </a:r>
            <a:r>
              <a:rPr lang="en-US" sz="1400" dirty="0">
                <a:solidFill>
                  <a:srgbClr val="FF0000"/>
                </a:solidFill>
                <a:latin typeface="Montserrat SemiBold"/>
              </a:rPr>
              <a:t>${ }</a:t>
            </a:r>
            <a:r>
              <a:rPr lang="en-US" sz="1400" dirty="0">
                <a:latin typeface="Montserrat SemiBold"/>
              </a:rPr>
              <a:t> om de </a:t>
            </a:r>
            <a:r>
              <a:rPr lang="en-US" sz="1400" dirty="0" err="1">
                <a:latin typeface="Montserrat SemiBold"/>
              </a:rPr>
              <a:t>variabele</a:t>
            </a:r>
            <a:r>
              <a:rPr lang="en-US" sz="1400" dirty="0">
                <a:latin typeface="Montserrat SemiBold"/>
              </a:rPr>
              <a:t> </a:t>
            </a:r>
            <a:r>
              <a:rPr lang="en-US" sz="1400" dirty="0" err="1">
                <a:latin typeface="Montserrat SemiBold"/>
              </a:rPr>
              <a:t>aan</a:t>
            </a:r>
            <a:r>
              <a:rPr lang="en-US" sz="1400" dirty="0">
                <a:latin typeface="Montserrat SemiBold"/>
              </a:rPr>
              <a:t> </a:t>
            </a:r>
            <a:r>
              <a:rPr lang="en-US" sz="1400" dirty="0" err="1">
                <a:latin typeface="Montserrat SemiBold"/>
              </a:rPr>
              <a:t>te</a:t>
            </a:r>
            <a:r>
              <a:rPr lang="en-US" sz="1400" dirty="0">
                <a:latin typeface="Montserrat SemiBold"/>
              </a:rPr>
              <a:t> </a:t>
            </a:r>
            <a:r>
              <a:rPr lang="en-US" sz="1400" dirty="0" err="1">
                <a:latin typeface="Montserrat SemiBold"/>
              </a:rPr>
              <a:t>duiden</a:t>
            </a:r>
            <a:r>
              <a:rPr lang="en-US" sz="1400" dirty="0">
                <a:latin typeface="Montserrat SemiBold"/>
              </a:rPr>
              <a:t>:</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EECBF237-5B45-E543-7F70-4100D21D053F}"/>
              </a:ext>
            </a:extLst>
          </p:cNvPr>
          <p:cNvSpPr>
            <a:spLocks noGrp="1"/>
          </p:cNvSpPr>
          <p:nvPr>
            <p:ph type="ctrTitle"/>
          </p:nvPr>
        </p:nvSpPr>
        <p:spPr/>
        <p:txBody>
          <a:bodyPr/>
          <a:lstStyle/>
          <a:p>
            <a:r>
              <a:rPr lang="nl-NL" dirty="0">
                <a:latin typeface="Montserrat ExtraBold"/>
              </a:rPr>
              <a:t>3.4. Variabelen.</a:t>
            </a:r>
            <a:endParaRPr lang="en-US" dirty="0">
              <a:latin typeface="Montserrat ExtraBold"/>
            </a:endParaRPr>
          </a:p>
          <a:p>
            <a:endParaRPr lang="en-US" dirty="0"/>
          </a:p>
        </p:txBody>
      </p:sp>
      <p:sp>
        <p:nvSpPr>
          <p:cNvPr id="4" name="Text Placeholder 3">
            <a:extLst>
              <a:ext uri="{FF2B5EF4-FFF2-40B4-BE49-F238E27FC236}">
                <a16:creationId xmlns:a16="http://schemas.microsoft.com/office/drawing/2014/main" id="{1B1A9DB7-3B58-5CDD-51A5-13415DA016BB}"/>
              </a:ext>
            </a:extLst>
          </p:cNvPr>
          <p:cNvSpPr>
            <a:spLocks noGrp="1"/>
          </p:cNvSpPr>
          <p:nvPr>
            <p:ph type="body" sz="quarter" idx="12"/>
          </p:nvPr>
        </p:nvSpPr>
        <p:spPr/>
        <p:txBody>
          <a:bodyPr vert="horz" lIns="91440" tIns="45720" rIns="91440" bIns="45720" rtlCol="0" anchor="t">
            <a:normAutofit/>
          </a:bodyPr>
          <a:lstStyle/>
          <a:p>
            <a:r>
              <a:rPr lang="nl-NL" dirty="0"/>
              <a:t>Basiskennis Linux.</a:t>
            </a:r>
            <a:endParaRPr lang="en-US" dirty="0"/>
          </a:p>
        </p:txBody>
      </p:sp>
      <p:sp>
        <p:nvSpPr>
          <p:cNvPr id="5" name="Date Placeholder 4">
            <a:extLst>
              <a:ext uri="{FF2B5EF4-FFF2-40B4-BE49-F238E27FC236}">
                <a16:creationId xmlns:a16="http://schemas.microsoft.com/office/drawing/2014/main" id="{9F58ECE6-3502-E88D-44F2-F13949CC42F3}"/>
              </a:ext>
            </a:extLst>
          </p:cNvPr>
          <p:cNvSpPr>
            <a:spLocks noGrp="1"/>
          </p:cNvSpPr>
          <p:nvPr>
            <p:ph type="dt" sz="half" idx="13"/>
          </p:nvPr>
        </p:nvSpPr>
        <p:spPr/>
        <p:txBody>
          <a:bodyPr/>
          <a:lstStyle/>
          <a:p>
            <a:fld id="{9660C6A4-766A-4F10-BCD5-124B35AF9B7F}" type="datetime1">
              <a:rPr lang="nl-NL"/>
              <a:t>19-9-2023</a:t>
            </a:fld>
            <a:endParaRPr lang="nl-BE"/>
          </a:p>
        </p:txBody>
      </p:sp>
      <p:sp>
        <p:nvSpPr>
          <p:cNvPr id="6" name="Footer Placeholder 5">
            <a:extLst>
              <a:ext uri="{FF2B5EF4-FFF2-40B4-BE49-F238E27FC236}">
                <a16:creationId xmlns:a16="http://schemas.microsoft.com/office/drawing/2014/main" id="{3A7FE3D2-6E35-BA10-B9EE-D91BAFFE6E7F}"/>
              </a:ext>
            </a:extLst>
          </p:cNvPr>
          <p:cNvSpPr>
            <a:spLocks noGrp="1"/>
          </p:cNvSpPr>
          <p:nvPr>
            <p:ph type="ftr" sz="quarter" idx="14"/>
          </p:nvPr>
        </p:nvSpPr>
        <p:spPr/>
        <p:txBody>
          <a:bodyPr/>
          <a:lstStyle/>
          <a:p>
            <a:r>
              <a:rPr lang="nl-BE"/>
              <a:t>Computer Systems</a:t>
            </a:r>
          </a:p>
        </p:txBody>
      </p:sp>
      <p:sp>
        <p:nvSpPr>
          <p:cNvPr id="7" name="Slide Number Placeholder 6">
            <a:extLst>
              <a:ext uri="{FF2B5EF4-FFF2-40B4-BE49-F238E27FC236}">
                <a16:creationId xmlns:a16="http://schemas.microsoft.com/office/drawing/2014/main" id="{2E0FA474-7D55-43EA-772A-1D5850F8981E}"/>
              </a:ext>
            </a:extLst>
          </p:cNvPr>
          <p:cNvSpPr>
            <a:spLocks noGrp="1"/>
          </p:cNvSpPr>
          <p:nvPr>
            <p:ph type="sldNum" sz="quarter" idx="15"/>
          </p:nvPr>
        </p:nvSpPr>
        <p:spPr/>
        <p:txBody>
          <a:bodyPr/>
          <a:lstStyle/>
          <a:p>
            <a:fld id="{B0EEF914-8D73-5B41-B290-03D35A232D30}" type="slidenum">
              <a:rPr lang="nl-BE" smtClean="0"/>
              <a:t>31</a:t>
            </a:fld>
            <a:endParaRPr lang="nl-BE"/>
          </a:p>
        </p:txBody>
      </p:sp>
      <p:pic>
        <p:nvPicPr>
          <p:cNvPr id="8" name="Picture 8">
            <a:extLst>
              <a:ext uri="{FF2B5EF4-FFF2-40B4-BE49-F238E27FC236}">
                <a16:creationId xmlns:a16="http://schemas.microsoft.com/office/drawing/2014/main" id="{D8351E08-3FBE-D597-A855-A9F4FA5F52F5}"/>
              </a:ext>
            </a:extLst>
          </p:cNvPr>
          <p:cNvPicPr>
            <a:picLocks noChangeAspect="1"/>
          </p:cNvPicPr>
          <p:nvPr/>
        </p:nvPicPr>
        <p:blipFill>
          <a:blip r:embed="rId2"/>
          <a:stretch>
            <a:fillRect/>
          </a:stretch>
        </p:blipFill>
        <p:spPr>
          <a:xfrm>
            <a:off x="2458109" y="2067749"/>
            <a:ext cx="4221217" cy="416794"/>
          </a:xfrm>
          <a:prstGeom prst="rect">
            <a:avLst/>
          </a:prstGeom>
          <a:ln>
            <a:solidFill>
              <a:schemeClr val="bg2"/>
            </a:solidFill>
          </a:ln>
        </p:spPr>
      </p:pic>
      <p:pic>
        <p:nvPicPr>
          <p:cNvPr id="9" name="Picture 9" descr="Text&#10;&#10;Description automatically generated">
            <a:extLst>
              <a:ext uri="{FF2B5EF4-FFF2-40B4-BE49-F238E27FC236}">
                <a16:creationId xmlns:a16="http://schemas.microsoft.com/office/drawing/2014/main" id="{213670C5-1BB6-037E-411A-0F1DA999FC27}"/>
              </a:ext>
            </a:extLst>
          </p:cNvPr>
          <p:cNvPicPr>
            <a:picLocks noChangeAspect="1"/>
          </p:cNvPicPr>
          <p:nvPr/>
        </p:nvPicPr>
        <p:blipFill>
          <a:blip r:embed="rId3"/>
          <a:stretch>
            <a:fillRect/>
          </a:stretch>
        </p:blipFill>
        <p:spPr>
          <a:xfrm>
            <a:off x="3200400" y="3286683"/>
            <a:ext cx="2743200" cy="1342239"/>
          </a:xfrm>
          <a:prstGeom prst="rect">
            <a:avLst/>
          </a:prstGeom>
          <a:ln>
            <a:solidFill>
              <a:schemeClr val="bg2"/>
            </a:solidFill>
          </a:ln>
        </p:spPr>
      </p:pic>
    </p:spTree>
    <p:extLst>
      <p:ext uri="{BB962C8B-B14F-4D97-AF65-F5344CB8AC3E}">
        <p14:creationId xmlns:p14="http://schemas.microsoft.com/office/powerpoint/2010/main" val="3570520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a:xfrm>
            <a:off x="795338" y="1499508"/>
            <a:ext cx="8229600" cy="3134901"/>
          </a:xfrm>
        </p:spPr>
        <p:txBody>
          <a:bodyPr vert="horz" lIns="91440" tIns="45720" rIns="91440" bIns="45720" rtlCol="0" anchor="t">
            <a:normAutofit fontScale="92500"/>
          </a:bodyPr>
          <a:lstStyle/>
          <a:p>
            <a:r>
              <a:rPr lang="nl-NL" sz="1200" b="0">
                <a:latin typeface="Montserrat SemiBold"/>
              </a:rPr>
              <a:t>Het commando in het onderstaande voorbeeld geeft de waarde van de globale variabele HISTSIZE weer. Andere voorbeelden zijn PATH, HOME, …</a:t>
            </a:r>
            <a:endParaRPr lang="nl-NL" sz="1200">
              <a:latin typeface="Montserrat SemiBold"/>
            </a:endParaRPr>
          </a:p>
          <a:p>
            <a:endParaRPr lang="nl-NL" sz="1200"/>
          </a:p>
          <a:p>
            <a:endParaRPr lang="nl-NL" sz="1200"/>
          </a:p>
          <a:p>
            <a:endParaRPr lang="nl-NL" sz="1200">
              <a:latin typeface="Montserrat SemiBold"/>
            </a:endParaRPr>
          </a:p>
          <a:p>
            <a:endParaRPr lang="nl-NL" sz="1200">
              <a:latin typeface="Montserrat SemiBold"/>
            </a:endParaRPr>
          </a:p>
          <a:p>
            <a:r>
              <a:rPr lang="nl-NL" sz="1200" b="0">
                <a:latin typeface="Montserrat SemiBold"/>
              </a:rPr>
              <a:t>Het commando </a:t>
            </a:r>
            <a:r>
              <a:rPr lang="nl-NL" sz="1200" b="0" err="1">
                <a:solidFill>
                  <a:srgbClr val="FF0000"/>
                </a:solidFill>
                <a:latin typeface="Montserrat SemiBold"/>
              </a:rPr>
              <a:t>env</a:t>
            </a:r>
            <a:r>
              <a:rPr lang="nl-NL" sz="1200" b="0">
                <a:latin typeface="Montserrat SemiBold"/>
              </a:rPr>
              <a:t> geeft een lijst met omgevingsvariabelen.</a:t>
            </a:r>
            <a:endParaRPr lang="nl-NL" sz="1200">
              <a:latin typeface="Montserrat SemiBold"/>
            </a:endParaRPr>
          </a:p>
          <a:p>
            <a:endParaRPr lang="nl-NL" sz="1200"/>
          </a:p>
          <a:p>
            <a:r>
              <a:rPr lang="nl-NL" sz="1200" b="0">
                <a:latin typeface="Montserrat SemiBold"/>
              </a:rPr>
              <a:t>Het commando </a:t>
            </a:r>
            <a:r>
              <a:rPr lang="nl-NL" sz="1200" b="0">
                <a:solidFill>
                  <a:srgbClr val="FF0000"/>
                </a:solidFill>
                <a:latin typeface="Montserrat SemiBold"/>
              </a:rPr>
              <a:t>export </a:t>
            </a:r>
            <a:r>
              <a:rPr lang="nl-NL" sz="1200" b="0">
                <a:latin typeface="Montserrat SemiBold"/>
              </a:rPr>
              <a:t>wordt gebruikt om een lokale variabele om te zetten in een omgevingsvariabele.</a:t>
            </a:r>
            <a:endParaRPr lang="nl-NL" sz="1200">
              <a:latin typeface="Montserrat SemiBold"/>
            </a:endParaRPr>
          </a:p>
          <a:p>
            <a:endParaRPr lang="nl-NL" sz="1200"/>
          </a:p>
          <a:p>
            <a:endParaRPr lang="nl-NL" sz="1200"/>
          </a:p>
          <a:p>
            <a:endParaRPr lang="nl-NL" sz="1200"/>
          </a:p>
          <a:p>
            <a:endParaRPr lang="nl-NL" sz="1200"/>
          </a:p>
          <a:p>
            <a:endParaRPr lang="nl-NL" sz="1200"/>
          </a:p>
          <a:p>
            <a:r>
              <a:rPr lang="nl-NL" sz="1200" b="0">
                <a:latin typeface="Montserrat SemiBold"/>
              </a:rPr>
              <a:t>Geëxporteerde variabelen kunnen verwijderd worden met het commando </a:t>
            </a:r>
            <a:r>
              <a:rPr lang="nl-NL" sz="1200" b="0" err="1">
                <a:solidFill>
                  <a:srgbClr val="FF0000"/>
                </a:solidFill>
                <a:latin typeface="Montserrat SemiBold"/>
              </a:rPr>
              <a:t>unset</a:t>
            </a:r>
            <a:r>
              <a:rPr lang="nl-NL" sz="1200" b="0">
                <a:latin typeface="Montserrat SemiBold"/>
              </a:rPr>
              <a:t>.</a:t>
            </a:r>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3.4. Variabelen.</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dirty="0" smtClean="0"/>
              <a:t>32</a:t>
            </a:fld>
            <a:endParaRPr lang="nl-BE" dirty="0"/>
          </a:p>
        </p:txBody>
      </p:sp>
      <p:pic>
        <p:nvPicPr>
          <p:cNvPr id="8" name="Afbeelding 8">
            <a:extLst>
              <a:ext uri="{FF2B5EF4-FFF2-40B4-BE49-F238E27FC236}">
                <a16:creationId xmlns:a16="http://schemas.microsoft.com/office/drawing/2014/main" id="{D094E884-F43B-4E9E-9D53-29C4FF80F51B}"/>
              </a:ext>
            </a:extLst>
          </p:cNvPr>
          <p:cNvPicPr>
            <a:picLocks noChangeAspect="1"/>
          </p:cNvPicPr>
          <p:nvPr/>
        </p:nvPicPr>
        <p:blipFill>
          <a:blip r:embed="rId3"/>
          <a:stretch>
            <a:fillRect/>
          </a:stretch>
        </p:blipFill>
        <p:spPr>
          <a:xfrm>
            <a:off x="2744053" y="2082463"/>
            <a:ext cx="3655894" cy="489287"/>
          </a:xfrm>
          <a:prstGeom prst="rect">
            <a:avLst/>
          </a:prstGeom>
          <a:ln>
            <a:solidFill>
              <a:schemeClr val="bg2"/>
            </a:solidFill>
          </a:ln>
        </p:spPr>
      </p:pic>
      <p:pic>
        <p:nvPicPr>
          <p:cNvPr id="10" name="Afbeelding 10" descr="Afbeelding met tekst&#10;&#10;Automatisch gegenereerde beschrijving">
            <a:extLst>
              <a:ext uri="{FF2B5EF4-FFF2-40B4-BE49-F238E27FC236}">
                <a16:creationId xmlns:a16="http://schemas.microsoft.com/office/drawing/2014/main" id="{B098CC84-2BF9-4685-88C9-640E37A0EFB8}"/>
              </a:ext>
            </a:extLst>
          </p:cNvPr>
          <p:cNvPicPr>
            <a:picLocks noChangeAspect="1"/>
          </p:cNvPicPr>
          <p:nvPr/>
        </p:nvPicPr>
        <p:blipFill>
          <a:blip r:embed="rId4"/>
          <a:stretch>
            <a:fillRect/>
          </a:stretch>
        </p:blipFill>
        <p:spPr>
          <a:xfrm>
            <a:off x="2366720" y="3494277"/>
            <a:ext cx="4410560" cy="654390"/>
          </a:xfrm>
          <a:prstGeom prst="rect">
            <a:avLst/>
          </a:prstGeom>
          <a:ln>
            <a:solidFill>
              <a:schemeClr val="bg2"/>
            </a:solidFill>
          </a:ln>
        </p:spPr>
      </p:pic>
    </p:spTree>
    <p:extLst>
      <p:ext uri="{BB962C8B-B14F-4D97-AF65-F5344CB8AC3E}">
        <p14:creationId xmlns:p14="http://schemas.microsoft.com/office/powerpoint/2010/main" val="3785102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33A5D5-9A66-45D5-B924-21CAF85D511A}"/>
              </a:ext>
            </a:extLst>
          </p:cNvPr>
          <p:cNvSpPr>
            <a:spLocks noGrp="1"/>
          </p:cNvSpPr>
          <p:nvPr>
            <p:ph idx="1"/>
          </p:nvPr>
        </p:nvSpPr>
        <p:spPr>
          <a:xfrm>
            <a:off x="795338" y="1499508"/>
            <a:ext cx="8229600" cy="3134901"/>
          </a:xfrm>
        </p:spPr>
        <p:txBody>
          <a:bodyPr vert="horz" lIns="91440" tIns="45720" rIns="91440" bIns="45720" rtlCol="0" anchor="t">
            <a:noAutofit/>
          </a:bodyPr>
          <a:lstStyle/>
          <a:p>
            <a:r>
              <a:rPr lang="nl-NL" sz="1400" b="0">
                <a:latin typeface="Montserrat SemiBold"/>
              </a:rPr>
              <a:t>Een van de belangrijkste </a:t>
            </a:r>
            <a:r>
              <a:rPr lang="nl-NL" sz="1400" b="0" err="1">
                <a:latin typeface="Montserrat SemiBold"/>
              </a:rPr>
              <a:t>Bash</a:t>
            </a:r>
            <a:r>
              <a:rPr lang="nl-NL" sz="1400" b="0">
                <a:latin typeface="Montserrat SemiBold"/>
              </a:rPr>
              <a:t>-shell variabelen , is de </a:t>
            </a:r>
            <a:r>
              <a:rPr lang="nl-NL" sz="1400" b="0">
                <a:solidFill>
                  <a:srgbClr val="FF0000"/>
                </a:solidFill>
                <a:latin typeface="Montserrat SemiBold"/>
              </a:rPr>
              <a:t>PATH</a:t>
            </a:r>
            <a:r>
              <a:rPr lang="nl-NL" sz="1400" b="0">
                <a:latin typeface="Montserrat SemiBold"/>
              </a:rPr>
              <a:t>-variabele.</a:t>
            </a:r>
          </a:p>
          <a:p>
            <a:pPr lvl="1"/>
            <a:r>
              <a:rPr lang="nl-NL" sz="1200" b="0">
                <a:latin typeface="Montserrat SemiBold"/>
              </a:rPr>
              <a:t>De variabele PATH somt alle plaatsen op waar het systeem kan zoeken naar uitvoerbare programma's.</a:t>
            </a:r>
            <a:endParaRPr lang="nl-NL" sz="1200">
              <a:latin typeface="Montserrat SemiBold"/>
            </a:endParaRPr>
          </a:p>
          <a:p>
            <a:pPr lvl="1"/>
            <a:r>
              <a:rPr lang="nl-NL" sz="1200" b="0">
                <a:latin typeface="Montserrat SemiBold"/>
              </a:rPr>
              <a:t>De volgende opdracht geeft het pad van de huidige shell weer:</a:t>
            </a:r>
            <a:endParaRPr lang="nl-NL" sz="1200">
              <a:latin typeface="Montserrat SemiBold"/>
            </a:endParaRPr>
          </a:p>
          <a:p>
            <a:endParaRPr lang="nl-NL" sz="1400"/>
          </a:p>
          <a:p>
            <a:endParaRPr lang="nl-NL" sz="1400"/>
          </a:p>
          <a:p>
            <a:endParaRPr lang="nl-NL" sz="1400"/>
          </a:p>
          <a:p>
            <a:endParaRPr lang="nl-NL" sz="1400"/>
          </a:p>
          <a:p>
            <a:endParaRPr lang="nl-NL" sz="1400"/>
          </a:p>
          <a:p>
            <a:r>
              <a:rPr lang="nl-NL" sz="1400" b="0">
                <a:latin typeface="Montserrat SemiBold"/>
              </a:rPr>
              <a:t>Als een commando niet wordt gevonden in een map die wordt vermeld in de variabele PATH, retourneert de shell de foutmelding opdracht niet gevonden (</a:t>
            </a:r>
            <a:r>
              <a:rPr lang="nl-NL" sz="1400" b="0" err="1">
                <a:latin typeface="Montserrat SemiBold"/>
              </a:rPr>
              <a:t>command</a:t>
            </a:r>
            <a:r>
              <a:rPr lang="nl-NL" sz="1400" b="0">
                <a:latin typeface="Montserrat SemiBold"/>
              </a:rPr>
              <a:t> </a:t>
            </a:r>
            <a:r>
              <a:rPr lang="nl-NL" sz="1400" b="0" err="1">
                <a:latin typeface="Montserrat SemiBold"/>
              </a:rPr>
              <a:t>not</a:t>
            </a:r>
            <a:r>
              <a:rPr lang="nl-NL" sz="1400" b="0">
                <a:latin typeface="Montserrat SemiBold"/>
              </a:rPr>
              <a:t> found).</a:t>
            </a:r>
            <a:endParaRPr lang="nl-NL" sz="1400">
              <a:latin typeface="Montserrat SemiBold"/>
            </a:endParaRPr>
          </a:p>
        </p:txBody>
      </p:sp>
      <p:sp>
        <p:nvSpPr>
          <p:cNvPr id="3" name="Titel 2">
            <a:extLst>
              <a:ext uri="{FF2B5EF4-FFF2-40B4-BE49-F238E27FC236}">
                <a16:creationId xmlns:a16="http://schemas.microsoft.com/office/drawing/2014/main" id="{24D4E0AC-2E33-4C8C-9FA7-91CFDA974C0D}"/>
              </a:ext>
            </a:extLst>
          </p:cNvPr>
          <p:cNvSpPr>
            <a:spLocks noGrp="1"/>
          </p:cNvSpPr>
          <p:nvPr>
            <p:ph type="ctrTitle"/>
          </p:nvPr>
        </p:nvSpPr>
        <p:spPr/>
        <p:txBody>
          <a:bodyPr/>
          <a:lstStyle/>
          <a:p>
            <a:r>
              <a:rPr lang="nl-NL">
                <a:latin typeface="Montserrat ExtraBold"/>
              </a:rPr>
              <a:t>3.4. Variabelen.</a:t>
            </a:r>
            <a:endParaRPr lang="nl-NL"/>
          </a:p>
        </p:txBody>
      </p:sp>
      <p:sp>
        <p:nvSpPr>
          <p:cNvPr id="4" name="Tijdelijke aanduiding voor tekst 3">
            <a:extLst>
              <a:ext uri="{FF2B5EF4-FFF2-40B4-BE49-F238E27FC236}">
                <a16:creationId xmlns:a16="http://schemas.microsoft.com/office/drawing/2014/main" id="{ECE9DF83-5AD3-4406-98B0-1EB184A2B5DC}"/>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08C804FF-0A9C-46D4-B7B9-12BEECA75818}"/>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A1774418-4FF8-4E9A-ADBE-AA0E031CBA0E}"/>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D21DF0D1-9BEE-47E4-BFAB-0312BF898323}"/>
              </a:ext>
            </a:extLst>
          </p:cNvPr>
          <p:cNvSpPr>
            <a:spLocks noGrp="1"/>
          </p:cNvSpPr>
          <p:nvPr>
            <p:ph type="sldNum" sz="quarter" idx="15"/>
          </p:nvPr>
        </p:nvSpPr>
        <p:spPr/>
        <p:txBody>
          <a:bodyPr/>
          <a:lstStyle/>
          <a:p>
            <a:fld id="{B0EEF914-8D73-5B41-B290-03D35A232D30}" type="slidenum">
              <a:rPr lang="nl-BE" smtClean="0"/>
              <a:t>33</a:t>
            </a:fld>
            <a:endParaRPr lang="nl-BE"/>
          </a:p>
        </p:txBody>
      </p:sp>
      <p:pic>
        <p:nvPicPr>
          <p:cNvPr id="8" name="Afbeelding 8" descr="Afbeelding met tekst&#10;&#10;Automatisch gegenereerde beschrijving">
            <a:extLst>
              <a:ext uri="{FF2B5EF4-FFF2-40B4-BE49-F238E27FC236}">
                <a16:creationId xmlns:a16="http://schemas.microsoft.com/office/drawing/2014/main" id="{FA51DC69-B299-4218-84D0-95B086DFA3CE}"/>
              </a:ext>
            </a:extLst>
          </p:cNvPr>
          <p:cNvPicPr>
            <a:picLocks noChangeAspect="1"/>
          </p:cNvPicPr>
          <p:nvPr/>
        </p:nvPicPr>
        <p:blipFill>
          <a:blip r:embed="rId3"/>
          <a:stretch>
            <a:fillRect/>
          </a:stretch>
        </p:blipFill>
        <p:spPr>
          <a:xfrm>
            <a:off x="1716206" y="2662368"/>
            <a:ext cx="6393976" cy="697337"/>
          </a:xfrm>
          <a:prstGeom prst="rect">
            <a:avLst/>
          </a:prstGeom>
          <a:ln>
            <a:solidFill>
              <a:schemeClr val="bg2"/>
            </a:solidFill>
          </a:ln>
        </p:spPr>
      </p:pic>
    </p:spTree>
    <p:extLst>
      <p:ext uri="{BB962C8B-B14F-4D97-AF65-F5344CB8AC3E}">
        <p14:creationId xmlns:p14="http://schemas.microsoft.com/office/powerpoint/2010/main" val="952104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BE567-4A4C-5646-B23C-57C47FD09DE4}"/>
              </a:ext>
            </a:extLst>
          </p:cNvPr>
          <p:cNvSpPr>
            <a:spLocks noGrp="1"/>
          </p:cNvSpPr>
          <p:nvPr>
            <p:ph type="ctrTitle"/>
          </p:nvPr>
        </p:nvSpPr>
        <p:spPr/>
        <p:txBody>
          <a:bodyPr/>
          <a:lstStyle/>
          <a:p>
            <a:r>
              <a:rPr lang="nl-BE"/>
              <a:t>3.5. Aliassen.</a:t>
            </a:r>
          </a:p>
        </p:txBody>
      </p:sp>
    </p:spTree>
    <p:extLst>
      <p:ext uri="{BB962C8B-B14F-4D97-AF65-F5344CB8AC3E}">
        <p14:creationId xmlns:p14="http://schemas.microsoft.com/office/powerpoint/2010/main" val="3031544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62500" lnSpcReduction="20000"/>
          </a:bodyPr>
          <a:lstStyle/>
          <a:p>
            <a:r>
              <a:rPr lang="nl-NL" b="0" dirty="0">
                <a:latin typeface="Montserrat SemiBold"/>
              </a:rPr>
              <a:t>Een lang commando kan omgezet worden in een verkorte alias.</a:t>
            </a:r>
            <a:endParaRPr lang="nl-NL" dirty="0">
              <a:latin typeface="Montserrat SemiBold"/>
            </a:endParaRPr>
          </a:p>
          <a:p>
            <a:pPr lvl="1"/>
            <a:r>
              <a:rPr lang="nl-NL" b="0" dirty="0">
                <a:latin typeface="Montserrat SemiBold"/>
              </a:rPr>
              <a:t>Het commando </a:t>
            </a:r>
            <a:r>
              <a:rPr lang="nl-NL" b="0" dirty="0" err="1">
                <a:solidFill>
                  <a:srgbClr val="FF0000"/>
                </a:solidFill>
                <a:latin typeface="Montserrat SemiBold"/>
              </a:rPr>
              <a:t>ls</a:t>
            </a:r>
            <a:r>
              <a:rPr lang="nl-NL" b="0" dirty="0">
                <a:solidFill>
                  <a:srgbClr val="FF0000"/>
                </a:solidFill>
                <a:latin typeface="Montserrat SemiBold"/>
              </a:rPr>
              <a:t> -l</a:t>
            </a:r>
            <a:r>
              <a:rPr lang="nl-NL" b="0" dirty="0">
                <a:latin typeface="Montserrat SemiBold"/>
              </a:rPr>
              <a:t> wordt bijvoorbeeld gewoonlijk als </a:t>
            </a:r>
            <a:r>
              <a:rPr lang="nl-NL" b="0" dirty="0">
                <a:solidFill>
                  <a:srgbClr val="FF0000"/>
                </a:solidFill>
                <a:latin typeface="Montserrat SemiBold"/>
              </a:rPr>
              <a:t>l</a:t>
            </a:r>
            <a:r>
              <a:rPr lang="nl-NL" b="0" dirty="0">
                <a:latin typeface="Montserrat SemiBold"/>
              </a:rPr>
              <a:t> of </a:t>
            </a:r>
            <a:r>
              <a:rPr lang="nl-NL" b="0" dirty="0" err="1">
                <a:solidFill>
                  <a:srgbClr val="FF0000"/>
                </a:solidFill>
                <a:latin typeface="Montserrat SemiBold"/>
              </a:rPr>
              <a:t>ll</a:t>
            </a:r>
            <a:r>
              <a:rPr lang="nl-NL" b="0" dirty="0">
                <a:latin typeface="Montserrat SemiBold"/>
              </a:rPr>
              <a:t> gebruikt.</a:t>
            </a:r>
            <a:endParaRPr lang="nl-NL" dirty="0">
              <a:latin typeface="Montserrat SemiBold"/>
            </a:endParaRPr>
          </a:p>
          <a:p>
            <a:pPr marL="0" indent="0">
              <a:buNone/>
            </a:pPr>
            <a:endParaRPr lang="nl-NL" b="0" dirty="0">
              <a:latin typeface="Montserrat SemiBold"/>
            </a:endParaRPr>
          </a:p>
          <a:p>
            <a:r>
              <a:rPr lang="nl-NL" b="0" dirty="0">
                <a:latin typeface="Montserrat SemiBold"/>
              </a:rPr>
              <a:t>Gebruik het commando </a:t>
            </a:r>
            <a:r>
              <a:rPr lang="nl-NL" b="0" dirty="0">
                <a:solidFill>
                  <a:srgbClr val="FF0000"/>
                </a:solidFill>
                <a:latin typeface="Montserrat SemiBold"/>
              </a:rPr>
              <a:t>alias </a:t>
            </a:r>
            <a:r>
              <a:rPr lang="nl-NL" b="0" dirty="0">
                <a:latin typeface="Montserrat SemiBold"/>
              </a:rPr>
              <a:t>om de aliassen van de huidige shell te zien:</a:t>
            </a:r>
            <a:endParaRPr lang="nl-NL" dirty="0">
              <a:latin typeface="Montserrat SemiBold"/>
            </a:endParaRPr>
          </a:p>
          <a:p>
            <a:endParaRPr lang="nl-NL" b="0" dirty="0">
              <a:latin typeface="Montserrat SemiBold"/>
            </a:endParaRPr>
          </a:p>
          <a:p>
            <a:endParaRPr lang="nl-NL" b="0" dirty="0">
              <a:latin typeface="Montserrat SemiBold"/>
            </a:endParaRPr>
          </a:p>
          <a:p>
            <a:endParaRPr lang="nl-NL" b="0" dirty="0">
              <a:latin typeface="Montserrat SemiBold"/>
            </a:endParaRPr>
          </a:p>
          <a:p>
            <a:endParaRPr lang="nl-NL" b="0" dirty="0">
              <a:latin typeface="Montserrat SemiBold"/>
            </a:endParaRPr>
          </a:p>
          <a:p>
            <a:r>
              <a:rPr lang="nl-NL" b="0" dirty="0">
                <a:latin typeface="Montserrat SemiBold"/>
              </a:rPr>
              <a:t>Het commando </a:t>
            </a:r>
            <a:r>
              <a:rPr lang="nl-NL" b="0" dirty="0">
                <a:solidFill>
                  <a:srgbClr val="FF0000"/>
                </a:solidFill>
                <a:latin typeface="Montserrat SemiBold"/>
              </a:rPr>
              <a:t>type</a:t>
            </a:r>
            <a:r>
              <a:rPr lang="nl-NL" b="0" dirty="0">
                <a:latin typeface="Montserrat SemiBold"/>
              </a:rPr>
              <a:t> geeft info over een bepaalde alias:</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3.5. Aliassen.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35</a:t>
            </a:fld>
            <a:endParaRPr lang="nl-BE"/>
          </a:p>
        </p:txBody>
      </p:sp>
      <p:pic>
        <p:nvPicPr>
          <p:cNvPr id="10" name="Afbeelding 10" descr="Afbeelding met tekst&#10;&#10;Automatisch gegenereerde beschrijving">
            <a:extLst>
              <a:ext uri="{FF2B5EF4-FFF2-40B4-BE49-F238E27FC236}">
                <a16:creationId xmlns:a16="http://schemas.microsoft.com/office/drawing/2014/main" id="{250A88CE-3EBF-4A8A-B549-D34080E3949D}"/>
              </a:ext>
            </a:extLst>
          </p:cNvPr>
          <p:cNvPicPr>
            <a:picLocks noChangeAspect="1"/>
          </p:cNvPicPr>
          <p:nvPr/>
        </p:nvPicPr>
        <p:blipFill rotWithShape="1">
          <a:blip r:embed="rId3"/>
          <a:srcRect r="52959" b="-6667"/>
          <a:stretch/>
        </p:blipFill>
        <p:spPr>
          <a:xfrm>
            <a:off x="1657350" y="2824611"/>
            <a:ext cx="2453392" cy="1024480"/>
          </a:xfrm>
          <a:prstGeom prst="rect">
            <a:avLst/>
          </a:prstGeom>
          <a:ln>
            <a:solidFill>
              <a:schemeClr val="bg2"/>
            </a:solidFill>
          </a:ln>
        </p:spPr>
      </p:pic>
      <p:pic>
        <p:nvPicPr>
          <p:cNvPr id="11" name="Afbeelding 11">
            <a:extLst>
              <a:ext uri="{FF2B5EF4-FFF2-40B4-BE49-F238E27FC236}">
                <a16:creationId xmlns:a16="http://schemas.microsoft.com/office/drawing/2014/main" id="{CCCF6290-DBB2-49A8-9434-A2F0C0FCF52C}"/>
              </a:ext>
            </a:extLst>
          </p:cNvPr>
          <p:cNvPicPr>
            <a:picLocks noChangeAspect="1"/>
          </p:cNvPicPr>
          <p:nvPr/>
        </p:nvPicPr>
        <p:blipFill>
          <a:blip r:embed="rId4"/>
          <a:stretch>
            <a:fillRect/>
          </a:stretch>
        </p:blipFill>
        <p:spPr>
          <a:xfrm>
            <a:off x="4635610" y="3027217"/>
            <a:ext cx="2752867" cy="619267"/>
          </a:xfrm>
          <a:prstGeom prst="rect">
            <a:avLst/>
          </a:prstGeom>
          <a:ln>
            <a:solidFill>
              <a:schemeClr val="bg2"/>
            </a:solidFill>
          </a:ln>
        </p:spPr>
      </p:pic>
    </p:spTree>
    <p:extLst>
      <p:ext uri="{BB962C8B-B14F-4D97-AF65-F5344CB8AC3E}">
        <p14:creationId xmlns:p14="http://schemas.microsoft.com/office/powerpoint/2010/main" val="745889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000" b="0" dirty="0">
                <a:latin typeface="Montserrat SemiBold"/>
              </a:rPr>
              <a:t>Een alias aanmaken, doe je met het commando </a:t>
            </a:r>
            <a:r>
              <a:rPr lang="nl-NL" sz="2000" b="0" dirty="0">
                <a:solidFill>
                  <a:srgbClr val="FF0000"/>
                </a:solidFill>
                <a:latin typeface="Montserrat SemiBold"/>
              </a:rPr>
              <a:t>alias</a:t>
            </a:r>
            <a:r>
              <a:rPr lang="nl-NL" sz="2000" b="0" dirty="0">
                <a:latin typeface="Montserrat SemiBold"/>
              </a:rPr>
              <a:t>.</a:t>
            </a:r>
          </a:p>
          <a:p>
            <a:r>
              <a:rPr lang="nl-NL" sz="2000" b="0" dirty="0">
                <a:latin typeface="Montserrat SemiBold"/>
              </a:rPr>
              <a:t>Een alias verwijderen, doe je met het commando </a:t>
            </a:r>
            <a:r>
              <a:rPr lang="nl-NL" sz="2000" b="0" dirty="0" err="1">
                <a:solidFill>
                  <a:srgbClr val="FF0000"/>
                </a:solidFill>
                <a:latin typeface="Montserrat SemiBold"/>
              </a:rPr>
              <a:t>unalias</a:t>
            </a:r>
            <a:r>
              <a:rPr lang="nl-NL" sz="2000" b="0" dirty="0">
                <a:latin typeface="Montserrat SemiBold"/>
              </a:rPr>
              <a:t>.</a:t>
            </a:r>
          </a:p>
          <a:p>
            <a:pPr marL="0" indent="0">
              <a:buNone/>
            </a:pPr>
            <a:endParaRPr lang="nl-NL" sz="20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3.5. Aliassen.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36</a:t>
            </a:fld>
            <a:endParaRPr lang="nl-BE"/>
          </a:p>
        </p:txBody>
      </p:sp>
      <p:pic>
        <p:nvPicPr>
          <p:cNvPr id="12" name="Afbeelding 11" descr="Afbeelding met tekst&#10;&#10;Automatisch gegenereerde beschrijving">
            <a:extLst>
              <a:ext uri="{FF2B5EF4-FFF2-40B4-BE49-F238E27FC236}">
                <a16:creationId xmlns:a16="http://schemas.microsoft.com/office/drawing/2014/main" id="{7AC3DCCA-C50C-6604-CA3C-90952FA4D318}"/>
              </a:ext>
            </a:extLst>
          </p:cNvPr>
          <p:cNvPicPr>
            <a:picLocks noChangeAspect="1"/>
          </p:cNvPicPr>
          <p:nvPr/>
        </p:nvPicPr>
        <p:blipFill>
          <a:blip r:embed="rId3"/>
          <a:stretch>
            <a:fillRect/>
          </a:stretch>
        </p:blipFill>
        <p:spPr>
          <a:xfrm>
            <a:off x="1536700" y="2675214"/>
            <a:ext cx="6070600" cy="1219200"/>
          </a:xfrm>
          <a:prstGeom prst="rect">
            <a:avLst/>
          </a:prstGeom>
        </p:spPr>
      </p:pic>
    </p:spTree>
    <p:extLst>
      <p:ext uri="{BB962C8B-B14F-4D97-AF65-F5344CB8AC3E}">
        <p14:creationId xmlns:p14="http://schemas.microsoft.com/office/powerpoint/2010/main" val="3650885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9AF122-4BB2-0449-92E8-54FE4F0A4444}"/>
              </a:ext>
            </a:extLst>
          </p:cNvPr>
          <p:cNvSpPr>
            <a:spLocks noGrp="1"/>
          </p:cNvSpPr>
          <p:nvPr>
            <p:ph type="ctrTitle"/>
          </p:nvPr>
        </p:nvSpPr>
        <p:spPr/>
        <p:txBody>
          <a:bodyPr/>
          <a:lstStyle/>
          <a:p>
            <a:r>
              <a:rPr lang="nl-BE"/>
              <a:t>3.6. Aanhalingstekens.</a:t>
            </a:r>
          </a:p>
        </p:txBody>
      </p:sp>
    </p:spTree>
    <p:extLst>
      <p:ext uri="{BB962C8B-B14F-4D97-AF65-F5344CB8AC3E}">
        <p14:creationId xmlns:p14="http://schemas.microsoft.com/office/powerpoint/2010/main" val="2002358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1800" b="0" dirty="0">
                <a:latin typeface="Montserrat SemiBold"/>
              </a:rPr>
              <a:t>3 soorten aanhalingstekens: </a:t>
            </a:r>
            <a:endParaRPr lang="nl-NL" sz="1800" b="0" dirty="0"/>
          </a:p>
          <a:p>
            <a:pPr lvl="1"/>
            <a:r>
              <a:rPr lang="nl-NL" sz="1800" b="0" dirty="0">
                <a:latin typeface="Montserrat SemiBold"/>
              </a:rPr>
              <a:t>enkele aanhalingstekens ('), </a:t>
            </a:r>
            <a:endParaRPr lang="nl-NL" sz="1800" b="0" dirty="0"/>
          </a:p>
          <a:p>
            <a:pPr lvl="1"/>
            <a:r>
              <a:rPr lang="nl-NL" sz="1800" b="0" dirty="0">
                <a:latin typeface="Montserrat SemiBold"/>
              </a:rPr>
              <a:t>dubbele aanhalingstekens (") </a:t>
            </a:r>
            <a:endParaRPr lang="nl-NL" sz="1800" b="0" dirty="0"/>
          </a:p>
          <a:p>
            <a:pPr lvl="1"/>
            <a:r>
              <a:rPr lang="nl-NL" sz="1800" b="0" dirty="0" err="1">
                <a:latin typeface="Montserrat SemiBold"/>
              </a:rPr>
              <a:t>achterwaardse</a:t>
            </a:r>
            <a:r>
              <a:rPr lang="nl-NL" sz="1800" b="0" dirty="0">
                <a:latin typeface="Montserrat SemiBold"/>
              </a:rPr>
              <a:t> aanhalingstekens of </a:t>
            </a:r>
            <a:r>
              <a:rPr lang="nl-NL" sz="1800" b="0" dirty="0" err="1">
                <a:latin typeface="Montserrat SemiBold"/>
              </a:rPr>
              <a:t>backtick</a:t>
            </a:r>
            <a:r>
              <a:rPr lang="nl-NL" sz="1800" b="0" dirty="0">
                <a:latin typeface="Montserrat SemiBold"/>
              </a:rPr>
              <a:t> (`)</a:t>
            </a:r>
            <a:endParaRPr lang="nl-NL" sz="1800" b="0" dirty="0"/>
          </a:p>
          <a:p>
            <a:endParaRPr lang="nl-NL" sz="1800" b="0" dirty="0">
              <a:solidFill>
                <a:srgbClr val="FF0000"/>
              </a:solidFill>
              <a:latin typeface="Montserrat SemiBold"/>
            </a:endParaRPr>
          </a:p>
          <a:p>
            <a:r>
              <a:rPr lang="nl-NL" sz="1800" b="0" dirty="0">
                <a:solidFill>
                  <a:srgbClr val="FF0000"/>
                </a:solidFill>
                <a:latin typeface="Montserrat SemiBold"/>
              </a:rPr>
              <a:t>Enkele</a:t>
            </a:r>
            <a:r>
              <a:rPr lang="nl-NL" sz="1800" b="0" dirty="0">
                <a:latin typeface="Montserrat SemiBold"/>
              </a:rPr>
              <a:t> aanhalingstekens ( </a:t>
            </a:r>
            <a:r>
              <a:rPr lang="nl-NL" sz="1800" b="0" dirty="0">
                <a:solidFill>
                  <a:srgbClr val="FF0000"/>
                </a:solidFill>
                <a:latin typeface="Montserrat SemiBold"/>
              </a:rPr>
              <a:t>' </a:t>
            </a:r>
            <a:r>
              <a:rPr lang="nl-NL" sz="1800" b="0" dirty="0">
                <a:latin typeface="Montserrat SemiBold"/>
              </a:rPr>
              <a:t>)voorkomen dat de shell alle speciale tekens "interpreteert" of uitbreidt. </a:t>
            </a:r>
            <a:endParaRPr lang="nl-NL" sz="1800" b="0" dirty="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3.6. Aanhalingstekens.</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38</a:t>
            </a:fld>
            <a:endParaRPr lang="nl-BE"/>
          </a:p>
        </p:txBody>
      </p:sp>
      <p:pic>
        <p:nvPicPr>
          <p:cNvPr id="8" name="Afbeelding 8" descr="Afbeelding met tekst&#10;&#10;Automatisch gegenereerde beschrijving">
            <a:extLst>
              <a:ext uri="{FF2B5EF4-FFF2-40B4-BE49-F238E27FC236}">
                <a16:creationId xmlns:a16="http://schemas.microsoft.com/office/drawing/2014/main" id="{7A97ED8B-EBC2-4CE7-AAFE-F5044F75D05B}"/>
              </a:ext>
            </a:extLst>
          </p:cNvPr>
          <p:cNvPicPr>
            <a:picLocks noChangeAspect="1"/>
          </p:cNvPicPr>
          <p:nvPr/>
        </p:nvPicPr>
        <p:blipFill>
          <a:blip r:embed="rId3"/>
          <a:stretch>
            <a:fillRect/>
          </a:stretch>
        </p:blipFill>
        <p:spPr>
          <a:xfrm>
            <a:off x="2720720" y="3858668"/>
            <a:ext cx="3396342" cy="1190907"/>
          </a:xfrm>
          <a:prstGeom prst="rect">
            <a:avLst/>
          </a:prstGeom>
        </p:spPr>
      </p:pic>
    </p:spTree>
    <p:extLst>
      <p:ext uri="{BB962C8B-B14F-4D97-AF65-F5344CB8AC3E}">
        <p14:creationId xmlns:p14="http://schemas.microsoft.com/office/powerpoint/2010/main" val="15808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394086"/>
            <a:ext cx="8229600" cy="3124999"/>
          </a:xfrm>
        </p:spPr>
        <p:txBody>
          <a:bodyPr vert="horz" lIns="91440" tIns="45720" rIns="91440" bIns="45720" rtlCol="0" anchor="t">
            <a:noAutofit/>
          </a:bodyPr>
          <a:lstStyle/>
          <a:p>
            <a:r>
              <a:rPr lang="nl-NL" sz="1800" b="0">
                <a:solidFill>
                  <a:srgbClr val="FF0000"/>
                </a:solidFill>
                <a:latin typeface="Montserrat SemiBold"/>
              </a:rPr>
              <a:t>Dubbele </a:t>
            </a:r>
            <a:r>
              <a:rPr lang="nl-NL" sz="1800" b="0">
                <a:latin typeface="Montserrat SemiBold"/>
              </a:rPr>
              <a:t>aanhalingstekens ( </a:t>
            </a:r>
            <a:r>
              <a:rPr lang="nl-NL" sz="1800" b="0">
                <a:solidFill>
                  <a:srgbClr val="FF0000"/>
                </a:solidFill>
                <a:latin typeface="Montserrat SemiBold"/>
              </a:rPr>
              <a:t>" </a:t>
            </a:r>
            <a:r>
              <a:rPr lang="nl-NL" sz="1800" b="0">
                <a:latin typeface="Montserrat SemiBold"/>
              </a:rPr>
              <a:t>)voorkomen dat de shell sommige metatekens interpreteert, inclusief </a:t>
            </a:r>
            <a:r>
              <a:rPr lang="nl-NL" sz="1800" b="0" err="1">
                <a:latin typeface="Montserrat SemiBold"/>
              </a:rPr>
              <a:t>glob</a:t>
            </a:r>
            <a:r>
              <a:rPr lang="nl-NL" sz="1800" b="0">
                <a:latin typeface="Montserrat SemiBold"/>
              </a:rPr>
              <a:t>-tekens.</a:t>
            </a:r>
            <a:endParaRPr lang="nl-NL" sz="1800">
              <a:latin typeface="Montserrat SemiBold"/>
            </a:endParaRPr>
          </a:p>
          <a:p>
            <a:endParaRPr lang="nl-NL" sz="1800"/>
          </a:p>
          <a:p>
            <a:r>
              <a:rPr lang="nl-NL" sz="1800" b="0">
                <a:latin typeface="Montserrat SemiBold"/>
              </a:rPr>
              <a:t>Dit is handig als u iets op het scherm wilt weergeven dat normaal gesproken een speciaal teken is voor de shell.</a:t>
            </a:r>
          </a:p>
          <a:p>
            <a:endParaRPr lang="nl-NL" sz="1800" b="0">
              <a:latin typeface="Montserrat SemiBold"/>
            </a:endParaRPr>
          </a:p>
          <a:p>
            <a:endParaRPr lang="nl-NL" sz="1800" b="0"/>
          </a:p>
          <a:p>
            <a:endParaRPr lang="nl-NL" sz="1800" b="0">
              <a:latin typeface="Montserrat SemiBold"/>
            </a:endParaRPr>
          </a:p>
          <a:p>
            <a:r>
              <a:rPr lang="nl-NL" sz="1800" b="0">
                <a:latin typeface="Montserrat SemiBold"/>
              </a:rPr>
              <a:t>Binnen de dubbele aanhalingstekens worden</a:t>
            </a:r>
            <a:br>
              <a:rPr lang="nl-NL" sz="1800" b="0">
                <a:latin typeface="Montserrat SemiBold"/>
              </a:rPr>
            </a:br>
            <a:r>
              <a:rPr lang="nl-NL" sz="1800" b="0">
                <a:latin typeface="Montserrat SemiBold"/>
              </a:rPr>
              <a:t>commando's nog steeds uitgevoerd en inhoud</a:t>
            </a:r>
            <a:br>
              <a:rPr lang="nl-NL" sz="1800" b="0">
                <a:latin typeface="Montserrat SemiBold"/>
              </a:rPr>
            </a:br>
            <a:r>
              <a:rPr lang="nl-NL" sz="1800" b="0">
                <a:latin typeface="Montserrat SemiBold"/>
              </a:rPr>
              <a:t>van variabelen weergegeven.</a:t>
            </a:r>
            <a:endParaRPr lang="nl-NL" sz="1800" b="0"/>
          </a:p>
          <a:p>
            <a:pPr lvl="1"/>
            <a:endParaRPr lang="nl-NL" sz="1800" b="0"/>
          </a:p>
          <a:p>
            <a:endParaRPr lang="nl-NL" sz="1800"/>
          </a:p>
          <a:p>
            <a:endParaRPr lang="nl-NL" sz="1800"/>
          </a:p>
          <a:p>
            <a:endParaRPr lang="nl-NL" sz="1800"/>
          </a:p>
          <a:p>
            <a:endParaRPr lang="nl-NL" sz="1800"/>
          </a:p>
          <a:p>
            <a:endParaRPr lang="nl-NL" sz="1800"/>
          </a:p>
          <a:p>
            <a:endParaRPr lang="nl-NL" sz="1800">
              <a:latin typeface="Montserrat SemiBold"/>
            </a:endParaRPr>
          </a:p>
          <a:p>
            <a:pPr marL="0" indent="0">
              <a:buNone/>
            </a:pPr>
            <a:endParaRPr lang="nl-NL" sz="18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3.6. Aanhalingstekens.</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39</a:t>
            </a:fld>
            <a:endParaRPr lang="nl-BE"/>
          </a:p>
        </p:txBody>
      </p:sp>
      <p:pic>
        <p:nvPicPr>
          <p:cNvPr id="8" name="Afbeelding 8">
            <a:extLst>
              <a:ext uri="{FF2B5EF4-FFF2-40B4-BE49-F238E27FC236}">
                <a16:creationId xmlns:a16="http://schemas.microsoft.com/office/drawing/2014/main" id="{835ADDC3-F3BB-4134-B8F7-F01BA277D75F}"/>
              </a:ext>
            </a:extLst>
          </p:cNvPr>
          <p:cNvPicPr>
            <a:picLocks noChangeAspect="1"/>
          </p:cNvPicPr>
          <p:nvPr/>
        </p:nvPicPr>
        <p:blipFill>
          <a:blip r:embed="rId3"/>
          <a:stretch>
            <a:fillRect/>
          </a:stretch>
        </p:blipFill>
        <p:spPr>
          <a:xfrm>
            <a:off x="1832643" y="2043772"/>
            <a:ext cx="5481282" cy="285205"/>
          </a:xfrm>
          <a:prstGeom prst="rect">
            <a:avLst/>
          </a:prstGeom>
        </p:spPr>
      </p:pic>
      <p:pic>
        <p:nvPicPr>
          <p:cNvPr id="12" name="Afbeelding 12" descr="Afbeelding met tekst&#10;&#10;Automatisch gegenereerde beschrijving">
            <a:extLst>
              <a:ext uri="{FF2B5EF4-FFF2-40B4-BE49-F238E27FC236}">
                <a16:creationId xmlns:a16="http://schemas.microsoft.com/office/drawing/2014/main" id="{2B297E03-F3BB-4967-95CB-B635ECB4A59A}"/>
              </a:ext>
            </a:extLst>
          </p:cNvPr>
          <p:cNvPicPr>
            <a:picLocks noChangeAspect="1"/>
          </p:cNvPicPr>
          <p:nvPr/>
        </p:nvPicPr>
        <p:blipFill>
          <a:blip r:embed="rId4"/>
          <a:stretch>
            <a:fillRect/>
          </a:stretch>
        </p:blipFill>
        <p:spPr>
          <a:xfrm>
            <a:off x="3200400" y="3065391"/>
            <a:ext cx="2743200" cy="784764"/>
          </a:xfrm>
          <a:prstGeom prst="rect">
            <a:avLst/>
          </a:prstGeom>
          <a:ln>
            <a:solidFill>
              <a:schemeClr val="bg2"/>
            </a:solidFill>
          </a:ln>
        </p:spPr>
      </p:pic>
    </p:spTree>
    <p:extLst>
      <p:ext uri="{BB962C8B-B14F-4D97-AF65-F5344CB8AC3E}">
        <p14:creationId xmlns:p14="http://schemas.microsoft.com/office/powerpoint/2010/main" val="106761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268800D-03A5-C14C-9447-8ABE8F232971}"/>
              </a:ext>
            </a:extLst>
          </p:cNvPr>
          <p:cNvSpPr>
            <a:spLocks noGrp="1"/>
          </p:cNvSpPr>
          <p:nvPr>
            <p:ph idx="1"/>
          </p:nvPr>
        </p:nvSpPr>
        <p:spPr/>
        <p:txBody>
          <a:bodyPr vert="horz" lIns="91440" tIns="45720" rIns="91440" bIns="45720" rtlCol="0" anchor="t">
            <a:normAutofit/>
          </a:bodyPr>
          <a:lstStyle/>
          <a:p>
            <a:r>
              <a:rPr lang="nl-BE" sz="2000">
                <a:latin typeface="Montserrat SemiBold"/>
              </a:rPr>
              <a:t>Kan de herkomst van en keuze voor Linux toelichten.</a:t>
            </a:r>
          </a:p>
          <a:p>
            <a:pPr marL="0" indent="0">
              <a:buNone/>
            </a:pPr>
            <a:endParaRPr lang="nl-BE" sz="2000">
              <a:latin typeface="Montserrat SemiBold"/>
            </a:endParaRPr>
          </a:p>
          <a:p>
            <a:r>
              <a:rPr lang="nl-BE" sz="2000">
                <a:latin typeface="Montserrat SemiBold"/>
              </a:rPr>
              <a:t>Kent de commandostructuur om in de CLI te gebruiken.</a:t>
            </a:r>
          </a:p>
          <a:p>
            <a:pPr marL="0" indent="0">
              <a:buNone/>
            </a:pPr>
            <a:endParaRPr lang="nl-BE" sz="2000">
              <a:latin typeface="Montserrat SemiBold"/>
            </a:endParaRPr>
          </a:p>
          <a:p>
            <a:r>
              <a:rPr lang="nl-BE" sz="2000">
                <a:latin typeface="Montserrat SemiBold"/>
              </a:rPr>
              <a:t>Kan enkele Linux basiscommando's toepassen.</a:t>
            </a:r>
          </a:p>
        </p:txBody>
      </p:sp>
      <p:sp>
        <p:nvSpPr>
          <p:cNvPr id="3" name="Titel 2">
            <a:extLst>
              <a:ext uri="{FF2B5EF4-FFF2-40B4-BE49-F238E27FC236}">
                <a16:creationId xmlns:a16="http://schemas.microsoft.com/office/drawing/2014/main" id="{DED0D5E6-035C-8043-A413-7929DFED837B}"/>
              </a:ext>
            </a:extLst>
          </p:cNvPr>
          <p:cNvSpPr>
            <a:spLocks noGrp="1"/>
          </p:cNvSpPr>
          <p:nvPr>
            <p:ph type="ctrTitle"/>
          </p:nvPr>
        </p:nvSpPr>
        <p:spPr/>
        <p:txBody>
          <a:bodyPr/>
          <a:lstStyle/>
          <a:p>
            <a:r>
              <a:rPr lang="nl-BE"/>
              <a:t>Doelstellingen.</a:t>
            </a:r>
          </a:p>
        </p:txBody>
      </p:sp>
      <p:sp>
        <p:nvSpPr>
          <p:cNvPr id="4" name="Tijdelijke aanduiding voor tekst 3">
            <a:extLst>
              <a:ext uri="{FF2B5EF4-FFF2-40B4-BE49-F238E27FC236}">
                <a16:creationId xmlns:a16="http://schemas.microsoft.com/office/drawing/2014/main" id="{3E11CB1E-760F-3E41-A5E5-84560C7B29BB}"/>
              </a:ext>
            </a:extLst>
          </p:cNvPr>
          <p:cNvSpPr>
            <a:spLocks noGrp="1"/>
          </p:cNvSpPr>
          <p:nvPr>
            <p:ph type="body" sz="quarter" idx="12"/>
          </p:nvPr>
        </p:nvSpPr>
        <p:spPr/>
        <p:txBody>
          <a:bodyPr vert="horz" lIns="91440" tIns="45720" rIns="91440" bIns="45720" rtlCol="0" anchor="t">
            <a:normAutofit/>
          </a:bodyPr>
          <a:lstStyle/>
          <a:p>
            <a:r>
              <a:rPr lang="nl-BE">
                <a:latin typeface="Montserrat SemiBold"/>
              </a:rPr>
              <a:t>Basiskennis Linux.</a:t>
            </a:r>
          </a:p>
        </p:txBody>
      </p:sp>
      <p:sp>
        <p:nvSpPr>
          <p:cNvPr id="5" name="Tijdelijke aanduiding voor datum 4">
            <a:extLst>
              <a:ext uri="{FF2B5EF4-FFF2-40B4-BE49-F238E27FC236}">
                <a16:creationId xmlns:a16="http://schemas.microsoft.com/office/drawing/2014/main" id="{40B5870A-2FB6-4249-B68B-2514F97B4B4C}"/>
              </a:ext>
            </a:extLst>
          </p:cNvPr>
          <p:cNvSpPr>
            <a:spLocks noGrp="1"/>
          </p:cNvSpPr>
          <p:nvPr>
            <p:ph type="dt" sz="half" idx="13"/>
          </p:nvPr>
        </p:nvSpPr>
        <p:spPr/>
        <p:txBody>
          <a:bodyPr/>
          <a:lstStyle/>
          <a:p>
            <a:fld id="{5A3AB042-0140-F74C-84CF-EF941B74A793}" type="datetime1">
              <a:rPr lang="nl-BE" smtClean="0"/>
              <a:t>19/09/2023</a:t>
            </a:fld>
            <a:endParaRPr lang="nl-BE"/>
          </a:p>
        </p:txBody>
      </p:sp>
      <p:sp>
        <p:nvSpPr>
          <p:cNvPr id="6" name="Tijdelijke aanduiding voor voettekst 5">
            <a:extLst>
              <a:ext uri="{FF2B5EF4-FFF2-40B4-BE49-F238E27FC236}">
                <a16:creationId xmlns:a16="http://schemas.microsoft.com/office/drawing/2014/main" id="{E0C9616F-D066-2E43-8EDF-85385F68560A}"/>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5DF78AEF-16EB-F040-AD91-F0EF9D53BF60}"/>
              </a:ext>
            </a:extLst>
          </p:cNvPr>
          <p:cNvSpPr>
            <a:spLocks noGrp="1"/>
          </p:cNvSpPr>
          <p:nvPr>
            <p:ph type="sldNum" sz="quarter" idx="15"/>
          </p:nvPr>
        </p:nvSpPr>
        <p:spPr/>
        <p:txBody>
          <a:bodyPr/>
          <a:lstStyle/>
          <a:p>
            <a:fld id="{B0EEF914-8D73-5B41-B290-03D35A232D30}" type="slidenum">
              <a:rPr lang="nl-BE" smtClean="0"/>
              <a:t>4</a:t>
            </a:fld>
            <a:endParaRPr lang="nl-BE"/>
          </a:p>
        </p:txBody>
      </p:sp>
    </p:spTree>
    <p:extLst>
      <p:ext uri="{BB962C8B-B14F-4D97-AF65-F5344CB8AC3E}">
        <p14:creationId xmlns:p14="http://schemas.microsoft.com/office/powerpoint/2010/main" val="3884114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7571984" cy="3124999"/>
          </a:xfrm>
        </p:spPr>
        <p:txBody>
          <a:bodyPr vert="horz" lIns="91440" tIns="45720" rIns="91440" bIns="45720" rtlCol="0" anchor="t">
            <a:normAutofit fontScale="92500" lnSpcReduction="10000"/>
          </a:bodyPr>
          <a:lstStyle/>
          <a:p>
            <a:r>
              <a:rPr lang="nl-NL" sz="1800" b="0" dirty="0" err="1">
                <a:solidFill>
                  <a:srgbClr val="FF0000"/>
                </a:solidFill>
                <a:latin typeface="Montserrat SemiBold"/>
              </a:rPr>
              <a:t>Achterwaardse</a:t>
            </a:r>
            <a:r>
              <a:rPr lang="nl-NL" sz="1800" b="0" dirty="0">
                <a:solidFill>
                  <a:schemeClr val="bg2"/>
                </a:solidFill>
                <a:latin typeface="Montserrat SemiBold"/>
              </a:rPr>
              <a:t> aanhalingstekens v</a:t>
            </a:r>
            <a:r>
              <a:rPr lang="nl-NL" sz="1800" b="0" dirty="0">
                <a:latin typeface="Montserrat SemiBold"/>
              </a:rPr>
              <a:t>eroorzaken "opdrachtvervanging" waardoor een opdracht kan worden uitgevoerd binnen de regel van een andere opdracht.</a:t>
            </a:r>
          </a:p>
          <a:p>
            <a:pPr marL="0" indent="0">
              <a:buNone/>
            </a:pPr>
            <a:r>
              <a:rPr lang="nl-NL" sz="1800" b="0" dirty="0">
                <a:latin typeface="Montserrat SemiBold"/>
              </a:rPr>
              <a:t>           </a:t>
            </a:r>
            <a:endParaRPr lang="nl-NL" sz="1800" b="0" dirty="0"/>
          </a:p>
          <a:p>
            <a:pPr marL="0" indent="0">
              <a:buNone/>
            </a:pPr>
            <a:endParaRPr lang="nl-NL" sz="1800" b="0" dirty="0"/>
          </a:p>
          <a:p>
            <a:r>
              <a:rPr lang="nl-NL" sz="1800" dirty="0">
                <a:latin typeface="Montserrat SemiBold"/>
              </a:rPr>
              <a:t>Je kan hetzelfde bereiken door </a:t>
            </a:r>
            <a:r>
              <a:rPr lang="nl-NL" sz="1800" dirty="0">
                <a:solidFill>
                  <a:srgbClr val="FF0000"/>
                </a:solidFill>
                <a:latin typeface="Montserrat SemiBold"/>
              </a:rPr>
              <a:t>$(      )</a:t>
            </a:r>
            <a:r>
              <a:rPr lang="nl-NL" sz="1800" dirty="0">
                <a:latin typeface="Montserrat SemiBold"/>
              </a:rPr>
              <a:t> te gebruiken.</a:t>
            </a:r>
            <a:endParaRPr lang="nl-NL" sz="1800" dirty="0"/>
          </a:p>
          <a:p>
            <a:endParaRPr lang="nl-NL" sz="1800" dirty="0">
              <a:latin typeface="Montserrat SemiBold"/>
            </a:endParaRPr>
          </a:p>
          <a:p>
            <a:endParaRPr lang="nl-NL" sz="1800" dirty="0">
              <a:latin typeface="Montserrat SemiBold"/>
            </a:endParaRPr>
          </a:p>
          <a:p>
            <a:endParaRPr lang="nl-NL" sz="1800" dirty="0">
              <a:latin typeface="Montserrat SemiBold"/>
            </a:endParaRPr>
          </a:p>
          <a:p>
            <a:pPr marL="0" indent="0">
              <a:buNone/>
            </a:pPr>
            <a:r>
              <a:rPr lang="nl-NL" sz="1800" b="0" dirty="0">
                <a:latin typeface="Montserrat SemiBold"/>
              </a:rPr>
              <a:t>Aanhalingstekens gebruik je in paren, anders beschouwt</a:t>
            </a:r>
            <a:br>
              <a:rPr lang="nl-NL" sz="1800" b="0" dirty="0">
                <a:latin typeface="Montserrat SemiBold"/>
              </a:rPr>
            </a:br>
            <a:r>
              <a:rPr lang="nl-NL" sz="1800" b="0" dirty="0">
                <a:latin typeface="Montserrat SemiBold"/>
              </a:rPr>
              <a:t>de shell de opdracht niet als voltooid.</a:t>
            </a:r>
            <a:endParaRPr lang="nl-NL" sz="1800" dirty="0">
              <a:latin typeface="Montserrat SemiBold"/>
            </a:endParaRPr>
          </a:p>
          <a:p>
            <a:endParaRPr lang="nl-NL" dirty="0"/>
          </a:p>
          <a:p>
            <a:endParaRPr lang="nl-NL" dirty="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3.6. Aanhalingstekens.</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40</a:t>
            </a:fld>
            <a:endParaRPr lang="nl-BE"/>
          </a:p>
        </p:txBody>
      </p:sp>
      <p:pic>
        <p:nvPicPr>
          <p:cNvPr id="9" name="Afbeelding 9">
            <a:extLst>
              <a:ext uri="{FF2B5EF4-FFF2-40B4-BE49-F238E27FC236}">
                <a16:creationId xmlns:a16="http://schemas.microsoft.com/office/drawing/2014/main" id="{501D761F-C424-4089-9653-39526A46EBEA}"/>
              </a:ext>
            </a:extLst>
          </p:cNvPr>
          <p:cNvPicPr>
            <a:picLocks noChangeAspect="1"/>
          </p:cNvPicPr>
          <p:nvPr/>
        </p:nvPicPr>
        <p:blipFill>
          <a:blip r:embed="rId3"/>
          <a:stretch>
            <a:fillRect/>
          </a:stretch>
        </p:blipFill>
        <p:spPr>
          <a:xfrm>
            <a:off x="2905663" y="3307000"/>
            <a:ext cx="3351334" cy="478670"/>
          </a:xfrm>
          <a:prstGeom prst="rect">
            <a:avLst/>
          </a:prstGeom>
          <a:ln>
            <a:solidFill>
              <a:schemeClr val="bg2"/>
            </a:solidFill>
          </a:ln>
        </p:spPr>
      </p:pic>
      <p:pic>
        <p:nvPicPr>
          <p:cNvPr id="10" name="Afbeelding 10" descr="Afbeelding met tekst&#10;&#10;Automatisch gegenereerde beschrijving">
            <a:extLst>
              <a:ext uri="{FF2B5EF4-FFF2-40B4-BE49-F238E27FC236}">
                <a16:creationId xmlns:a16="http://schemas.microsoft.com/office/drawing/2014/main" id="{A780D053-C921-44E7-9BE5-6AAE8BC6BE2D}"/>
              </a:ext>
            </a:extLst>
          </p:cNvPr>
          <p:cNvPicPr>
            <a:picLocks noChangeAspect="1"/>
          </p:cNvPicPr>
          <p:nvPr/>
        </p:nvPicPr>
        <p:blipFill>
          <a:blip r:embed="rId4"/>
          <a:stretch>
            <a:fillRect/>
          </a:stretch>
        </p:blipFill>
        <p:spPr>
          <a:xfrm>
            <a:off x="3209730" y="2368717"/>
            <a:ext cx="2743200" cy="406066"/>
          </a:xfrm>
          <a:prstGeom prst="rect">
            <a:avLst/>
          </a:prstGeom>
          <a:ln>
            <a:solidFill>
              <a:schemeClr val="bg2"/>
            </a:solidFill>
          </a:ln>
        </p:spPr>
      </p:pic>
    </p:spTree>
    <p:extLst>
      <p:ext uri="{BB962C8B-B14F-4D97-AF65-F5344CB8AC3E}">
        <p14:creationId xmlns:p14="http://schemas.microsoft.com/office/powerpoint/2010/main" val="152429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1800" b="0">
                <a:latin typeface="Montserrat SemiBold"/>
              </a:rPr>
              <a:t>Om slechts één enkel karakter te blokkeren aan de speciale betekenis van een shell-metateken, wordt het backslash (</a:t>
            </a:r>
            <a:r>
              <a:rPr lang="nl-NL" sz="1800" b="0">
                <a:solidFill>
                  <a:srgbClr val="FF0000"/>
                </a:solidFill>
                <a:latin typeface="Montserrat SemiBold"/>
              </a:rPr>
              <a:t>\ </a:t>
            </a:r>
            <a:r>
              <a:rPr lang="nl-NL" sz="1800" b="0">
                <a:latin typeface="Montserrat SemiBold"/>
              </a:rPr>
              <a:t>) teken gebruikt.</a:t>
            </a:r>
          </a:p>
          <a:p>
            <a:pPr marL="0" indent="0">
              <a:buNone/>
            </a:pPr>
            <a:r>
              <a:rPr lang="nl-NL" sz="1800" b="0">
                <a:latin typeface="Montserrat SemiBold"/>
              </a:rPr>
              <a:t>           </a:t>
            </a:r>
            <a:endParaRPr lang="nl-NL" sz="1800" b="0"/>
          </a:p>
          <a:p>
            <a:pPr marL="0" indent="0">
              <a:buNone/>
            </a:pPr>
            <a:endParaRPr lang="nl-NL" sz="1800" b="0"/>
          </a:p>
          <a:p>
            <a:pPr marL="0" indent="0">
              <a:buNone/>
            </a:pPr>
            <a:endParaRPr lang="nl-NL" sz="1800" b="0"/>
          </a:p>
          <a:p>
            <a:endParaRPr lang="nl-NL"/>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3.6. Aanhalingstekens.</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41</a:t>
            </a:fld>
            <a:endParaRPr lang="nl-BE"/>
          </a:p>
        </p:txBody>
      </p:sp>
      <p:pic>
        <p:nvPicPr>
          <p:cNvPr id="9" name="Afbeelding 9">
            <a:extLst>
              <a:ext uri="{FF2B5EF4-FFF2-40B4-BE49-F238E27FC236}">
                <a16:creationId xmlns:a16="http://schemas.microsoft.com/office/drawing/2014/main" id="{0E0C8359-57FB-458C-BF05-04A468CD2DA5}"/>
              </a:ext>
            </a:extLst>
          </p:cNvPr>
          <p:cNvPicPr>
            <a:picLocks noChangeAspect="1"/>
          </p:cNvPicPr>
          <p:nvPr/>
        </p:nvPicPr>
        <p:blipFill>
          <a:blip r:embed="rId3"/>
          <a:stretch>
            <a:fillRect/>
          </a:stretch>
        </p:blipFill>
        <p:spPr>
          <a:xfrm>
            <a:off x="1624693" y="2894487"/>
            <a:ext cx="6988628" cy="424046"/>
          </a:xfrm>
          <a:prstGeom prst="rect">
            <a:avLst/>
          </a:prstGeom>
        </p:spPr>
      </p:pic>
    </p:spTree>
    <p:extLst>
      <p:ext uri="{BB962C8B-B14F-4D97-AF65-F5344CB8AC3E}">
        <p14:creationId xmlns:p14="http://schemas.microsoft.com/office/powerpoint/2010/main" val="154322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33FAF2-FF79-5348-AEEE-932A62F53C63}"/>
              </a:ext>
            </a:extLst>
          </p:cNvPr>
          <p:cNvSpPr>
            <a:spLocks noGrp="1"/>
          </p:cNvSpPr>
          <p:nvPr>
            <p:ph type="ctrTitle"/>
          </p:nvPr>
        </p:nvSpPr>
        <p:spPr/>
        <p:txBody>
          <a:bodyPr/>
          <a:lstStyle/>
          <a:p>
            <a:r>
              <a:rPr lang="nl-BE"/>
              <a:t>3.7. Puntkomma.</a:t>
            </a:r>
          </a:p>
        </p:txBody>
      </p:sp>
    </p:spTree>
    <p:extLst>
      <p:ext uri="{BB962C8B-B14F-4D97-AF65-F5344CB8AC3E}">
        <p14:creationId xmlns:p14="http://schemas.microsoft.com/office/powerpoint/2010/main" val="1197371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b="0">
                <a:latin typeface="Montserrat SemiBold"/>
              </a:rPr>
              <a:t>kan gebruikt worden om meerdere commando's na elkaar uit te voeren:</a:t>
            </a:r>
            <a:endParaRPr lang="nl-NL">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3.7. Puntkomma.</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43</a:t>
            </a:fld>
            <a:endParaRPr lang="nl-BE"/>
          </a:p>
        </p:txBody>
      </p:sp>
      <p:pic>
        <p:nvPicPr>
          <p:cNvPr id="8" name="Afbeelding 8">
            <a:extLst>
              <a:ext uri="{FF2B5EF4-FFF2-40B4-BE49-F238E27FC236}">
                <a16:creationId xmlns:a16="http://schemas.microsoft.com/office/drawing/2014/main" id="{2A00D510-2F83-44EC-A0C7-0CE0A7CF5F1D}"/>
              </a:ext>
            </a:extLst>
          </p:cNvPr>
          <p:cNvPicPr>
            <a:picLocks noChangeAspect="1"/>
          </p:cNvPicPr>
          <p:nvPr/>
        </p:nvPicPr>
        <p:blipFill>
          <a:blip r:embed="rId3"/>
          <a:stretch>
            <a:fillRect/>
          </a:stretch>
        </p:blipFill>
        <p:spPr>
          <a:xfrm>
            <a:off x="1449831" y="2793925"/>
            <a:ext cx="6673267" cy="530976"/>
          </a:xfrm>
          <a:prstGeom prst="rect">
            <a:avLst/>
          </a:prstGeom>
          <a:ln>
            <a:solidFill>
              <a:schemeClr val="bg2"/>
            </a:solidFill>
          </a:ln>
        </p:spPr>
      </p:pic>
    </p:spTree>
    <p:extLst>
      <p:ext uri="{BB962C8B-B14F-4D97-AF65-F5344CB8AC3E}">
        <p14:creationId xmlns:p14="http://schemas.microsoft.com/office/powerpoint/2010/main" val="1655005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14063-9741-8E4C-8E51-47C1B7A0FB1F}"/>
              </a:ext>
            </a:extLst>
          </p:cNvPr>
          <p:cNvSpPr>
            <a:spLocks noGrp="1"/>
          </p:cNvSpPr>
          <p:nvPr>
            <p:ph type="ctrTitle"/>
          </p:nvPr>
        </p:nvSpPr>
        <p:spPr/>
        <p:txBody>
          <a:bodyPr/>
          <a:lstStyle/>
          <a:p>
            <a:r>
              <a:rPr lang="nl-BE"/>
              <a:t>3.8. Hulp opvragen.</a:t>
            </a:r>
          </a:p>
        </p:txBody>
      </p:sp>
    </p:spTree>
    <p:extLst>
      <p:ext uri="{BB962C8B-B14F-4D97-AF65-F5344CB8AC3E}">
        <p14:creationId xmlns:p14="http://schemas.microsoft.com/office/powerpoint/2010/main" val="3809856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77500" lnSpcReduction="20000"/>
          </a:bodyPr>
          <a:lstStyle/>
          <a:p>
            <a:r>
              <a:rPr lang="nl-NL" b="0">
                <a:latin typeface="Montserrat SemiBold"/>
              </a:rPr>
              <a:t>UNIX is het besturingssysteem waarnaar Linux is gemodelleerd.</a:t>
            </a:r>
          </a:p>
          <a:p>
            <a:endParaRPr lang="nl-NL"/>
          </a:p>
          <a:p>
            <a:r>
              <a:rPr lang="nl-NL" b="0">
                <a:latin typeface="Montserrat SemiBold"/>
              </a:rPr>
              <a:t>De ontwikkelaars van UNIX hebben helpdocumenten gemaakt die </a:t>
            </a:r>
            <a:r>
              <a:rPr lang="nl-NL" b="0">
                <a:solidFill>
                  <a:srgbClr val="FF0000"/>
                </a:solidFill>
                <a:latin typeface="Montserrat SemiBold"/>
              </a:rPr>
              <a:t>man pages</a:t>
            </a:r>
            <a:r>
              <a:rPr lang="nl-NL" b="0">
                <a:latin typeface="Montserrat SemiBold"/>
              </a:rPr>
              <a:t> genoemd worden (afkorting van manual page).</a:t>
            </a:r>
            <a:endParaRPr lang="nl-NL"/>
          </a:p>
          <a:p>
            <a:endParaRPr lang="nl-NL"/>
          </a:p>
          <a:p>
            <a:r>
              <a:rPr lang="nl-NL" b="0">
                <a:latin typeface="Montserrat SemiBold"/>
              </a:rPr>
              <a:t>Man pages bieden een basisbeschrijving van het doel van het commando, evenals details over beschikbare opties.</a:t>
            </a:r>
            <a:endParaRPr lang="nl-NL"/>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3.8. Hulp opvragen.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45</a:t>
            </a:fld>
            <a:endParaRPr lang="nl-BE"/>
          </a:p>
        </p:txBody>
      </p:sp>
    </p:spTree>
    <p:extLst>
      <p:ext uri="{BB962C8B-B14F-4D97-AF65-F5344CB8AC3E}">
        <p14:creationId xmlns:p14="http://schemas.microsoft.com/office/powerpoint/2010/main" val="1835130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77500" lnSpcReduction="20000"/>
          </a:bodyPr>
          <a:lstStyle/>
          <a:p>
            <a:r>
              <a:rPr lang="nl-NL" b="0">
                <a:latin typeface="Montserrat SemiBold"/>
              </a:rPr>
              <a:t>Met het commando </a:t>
            </a:r>
            <a:r>
              <a:rPr lang="nl-NL" b="0">
                <a:solidFill>
                  <a:srgbClr val="FF0000"/>
                </a:solidFill>
                <a:latin typeface="Montserrat SemiBold"/>
              </a:rPr>
              <a:t>man</a:t>
            </a:r>
            <a:r>
              <a:rPr lang="nl-NL" b="0">
                <a:latin typeface="Montserrat SemiBold"/>
              </a:rPr>
              <a:t> vraag je de man page van een commando op:</a:t>
            </a:r>
          </a:p>
          <a:p>
            <a:endParaRPr lang="nl-NL"/>
          </a:p>
          <a:p>
            <a:endParaRPr lang="nl-NL"/>
          </a:p>
          <a:p>
            <a:r>
              <a:rPr lang="nl-NL" b="0">
                <a:latin typeface="Montserrat SemiBold"/>
              </a:rPr>
              <a:t>Voorbeeld: de man page voor het </a:t>
            </a:r>
            <a:r>
              <a:rPr lang="nl-NL" b="0" err="1">
                <a:latin typeface="Montserrat SemiBold"/>
              </a:rPr>
              <a:t>ls</a:t>
            </a:r>
            <a:r>
              <a:rPr lang="nl-NL" b="0">
                <a:latin typeface="Montserrat SemiBold"/>
              </a:rPr>
              <a:t>-commando:</a:t>
            </a:r>
            <a:endParaRPr lang="nl-NL"/>
          </a:p>
          <a:p>
            <a:endParaRPr lang="nl-NL"/>
          </a:p>
          <a:p>
            <a:endParaRPr lang="nl-NL"/>
          </a:p>
          <a:p>
            <a:r>
              <a:rPr lang="nl-NL" b="0">
                <a:latin typeface="Montserrat SemiBold"/>
              </a:rPr>
              <a:t>Navigeer door het document met de pijltjestoetsen.</a:t>
            </a:r>
            <a:endParaRPr lang="nl-NL"/>
          </a:p>
          <a:p>
            <a:r>
              <a:rPr lang="nl-NL" b="0">
                <a:latin typeface="Montserrat SemiBold"/>
              </a:rPr>
              <a:t>Gebruik de Q-toets om een man page af te sluiten.</a:t>
            </a:r>
            <a:endParaRPr lang="nl-NL"/>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3.8. Hulp opvragen.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46</a:t>
            </a:fld>
            <a:endParaRPr lang="nl-BE"/>
          </a:p>
        </p:txBody>
      </p:sp>
      <p:pic>
        <p:nvPicPr>
          <p:cNvPr id="8" name="Afbeelding 8">
            <a:extLst>
              <a:ext uri="{FF2B5EF4-FFF2-40B4-BE49-F238E27FC236}">
                <a16:creationId xmlns:a16="http://schemas.microsoft.com/office/drawing/2014/main" id="{9DE53F6A-2D4A-4D30-8A24-E129A78F4499}"/>
              </a:ext>
            </a:extLst>
          </p:cNvPr>
          <p:cNvPicPr>
            <a:picLocks noChangeAspect="1"/>
          </p:cNvPicPr>
          <p:nvPr/>
        </p:nvPicPr>
        <p:blipFill>
          <a:blip r:embed="rId3"/>
          <a:stretch>
            <a:fillRect/>
          </a:stretch>
        </p:blipFill>
        <p:spPr>
          <a:xfrm>
            <a:off x="3659187" y="2193362"/>
            <a:ext cx="1825112" cy="511737"/>
          </a:xfrm>
          <a:prstGeom prst="rect">
            <a:avLst/>
          </a:prstGeom>
        </p:spPr>
      </p:pic>
      <p:pic>
        <p:nvPicPr>
          <p:cNvPr id="9" name="Afbeelding 9">
            <a:extLst>
              <a:ext uri="{FF2B5EF4-FFF2-40B4-BE49-F238E27FC236}">
                <a16:creationId xmlns:a16="http://schemas.microsoft.com/office/drawing/2014/main" id="{31E3A2E5-7E01-49E0-B161-A462D0A65CDC}"/>
              </a:ext>
            </a:extLst>
          </p:cNvPr>
          <p:cNvPicPr>
            <a:picLocks noChangeAspect="1"/>
          </p:cNvPicPr>
          <p:nvPr/>
        </p:nvPicPr>
        <p:blipFill>
          <a:blip r:embed="rId4"/>
          <a:stretch>
            <a:fillRect/>
          </a:stretch>
        </p:blipFill>
        <p:spPr>
          <a:xfrm>
            <a:off x="3192463" y="3270250"/>
            <a:ext cx="2743200" cy="325437"/>
          </a:xfrm>
          <a:prstGeom prst="rect">
            <a:avLst/>
          </a:prstGeom>
          <a:ln>
            <a:solidFill>
              <a:schemeClr val="bg2"/>
            </a:solidFill>
          </a:ln>
        </p:spPr>
      </p:pic>
    </p:spTree>
    <p:extLst>
      <p:ext uri="{BB962C8B-B14F-4D97-AF65-F5344CB8AC3E}">
        <p14:creationId xmlns:p14="http://schemas.microsoft.com/office/powerpoint/2010/main" val="3941691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3.8. Hulp opvragen.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47</a:t>
            </a:fld>
            <a:endParaRPr lang="nl-BE"/>
          </a:p>
        </p:txBody>
      </p:sp>
      <p:pic>
        <p:nvPicPr>
          <p:cNvPr id="9" name="Afbeelding 9" descr="Afbeelding met tekst&#10;&#10;Automatisch gegenereerde beschrijving">
            <a:extLst>
              <a:ext uri="{FF2B5EF4-FFF2-40B4-BE49-F238E27FC236}">
                <a16:creationId xmlns:a16="http://schemas.microsoft.com/office/drawing/2014/main" id="{5DE65DFF-C2BE-4257-A7F1-2AD72966E6E1}"/>
              </a:ext>
            </a:extLst>
          </p:cNvPr>
          <p:cNvPicPr>
            <a:picLocks noChangeAspect="1"/>
          </p:cNvPicPr>
          <p:nvPr/>
        </p:nvPicPr>
        <p:blipFill>
          <a:blip r:embed="rId3"/>
          <a:stretch>
            <a:fillRect/>
          </a:stretch>
        </p:blipFill>
        <p:spPr>
          <a:xfrm>
            <a:off x="1255713" y="1361580"/>
            <a:ext cx="7315199" cy="3102964"/>
          </a:xfrm>
          <a:prstGeom prst="rect">
            <a:avLst/>
          </a:prstGeom>
          <a:ln>
            <a:solidFill>
              <a:schemeClr val="bg2"/>
            </a:solidFill>
          </a:ln>
        </p:spPr>
      </p:pic>
    </p:spTree>
    <p:extLst>
      <p:ext uri="{BB962C8B-B14F-4D97-AF65-F5344CB8AC3E}">
        <p14:creationId xmlns:p14="http://schemas.microsoft.com/office/powerpoint/2010/main" val="3447401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62500" lnSpcReduction="20000"/>
          </a:bodyPr>
          <a:lstStyle/>
          <a:p>
            <a:r>
              <a:rPr lang="nl-NL" b="0">
                <a:latin typeface="Montserrat SemiBold"/>
              </a:rPr>
              <a:t>Man pages zijn onderverdeeld in secties waarbij elke sectie ontworpen is om specifieke informatie over een commando te geven.</a:t>
            </a:r>
            <a:endParaRPr lang="nl-NL"/>
          </a:p>
          <a:p>
            <a:endParaRPr lang="nl-NL"/>
          </a:p>
          <a:p>
            <a:r>
              <a:rPr lang="nl-NL" b="0">
                <a:latin typeface="Montserrat SemiBold"/>
              </a:rPr>
              <a:t>Meer algemene secties:</a:t>
            </a:r>
            <a:endParaRPr lang="nl-NL"/>
          </a:p>
          <a:p>
            <a:pPr lvl="1"/>
            <a:r>
              <a:rPr lang="nl-NL" b="0">
                <a:solidFill>
                  <a:srgbClr val="FF0000"/>
                </a:solidFill>
                <a:latin typeface="Montserrat SemiBold"/>
              </a:rPr>
              <a:t>NAAM (</a:t>
            </a:r>
            <a:r>
              <a:rPr lang="nl-NL" b="0" i="1">
                <a:solidFill>
                  <a:srgbClr val="FF0000"/>
                </a:solidFill>
                <a:latin typeface="Montserrat SemiBold"/>
              </a:rPr>
              <a:t>Name</a:t>
            </a:r>
            <a:r>
              <a:rPr lang="nl-NL" b="0">
                <a:solidFill>
                  <a:srgbClr val="FF0000"/>
                </a:solidFill>
                <a:latin typeface="Montserrat SemiBold"/>
              </a:rPr>
              <a:t>)</a:t>
            </a:r>
            <a:r>
              <a:rPr lang="nl-NL" b="0">
                <a:latin typeface="Montserrat SemiBold"/>
              </a:rPr>
              <a:t>: geeft de naam van het commando en een zeer korte beschrijving.</a:t>
            </a:r>
            <a:endParaRPr lang="nl-NL"/>
          </a:p>
          <a:p>
            <a:pPr lvl="1"/>
            <a:r>
              <a:rPr lang="nl-NL" b="0">
                <a:solidFill>
                  <a:srgbClr val="FF0000"/>
                </a:solidFill>
                <a:latin typeface="Montserrat SemiBold"/>
              </a:rPr>
              <a:t>SYNOPSIS (</a:t>
            </a:r>
            <a:r>
              <a:rPr lang="nl-NL" b="0" i="1">
                <a:solidFill>
                  <a:srgbClr val="FF0000"/>
                </a:solidFill>
                <a:latin typeface="Montserrat SemiBold"/>
              </a:rPr>
              <a:t>Synopsis</a:t>
            </a:r>
            <a:r>
              <a:rPr lang="nl-NL" b="0">
                <a:solidFill>
                  <a:srgbClr val="FF0000"/>
                </a:solidFill>
                <a:latin typeface="Montserrat SemiBold"/>
              </a:rPr>
              <a:t>)</a:t>
            </a:r>
            <a:r>
              <a:rPr lang="nl-NL" b="0">
                <a:latin typeface="Montserrat SemiBold"/>
              </a:rPr>
              <a:t>: geeft voorbeelden van hoe het commando uitgevoerd wordt.</a:t>
            </a:r>
          </a:p>
          <a:p>
            <a:pPr lvl="1"/>
            <a:r>
              <a:rPr lang="nl-NL" b="0">
                <a:solidFill>
                  <a:srgbClr val="FF0000"/>
                </a:solidFill>
                <a:latin typeface="Montserrat SemiBold"/>
              </a:rPr>
              <a:t>BESCHRIJVING (</a:t>
            </a:r>
            <a:r>
              <a:rPr lang="nl-NL" b="0" i="1" err="1">
                <a:solidFill>
                  <a:srgbClr val="FF0000"/>
                </a:solidFill>
                <a:latin typeface="Montserrat SemiBold"/>
              </a:rPr>
              <a:t>Description</a:t>
            </a:r>
            <a:r>
              <a:rPr lang="nl-NL" b="0">
                <a:solidFill>
                  <a:srgbClr val="FF0000"/>
                </a:solidFill>
                <a:latin typeface="Montserrat SemiBold"/>
              </a:rPr>
              <a:t>)</a:t>
            </a:r>
            <a:r>
              <a:rPr lang="nl-NL" b="0">
                <a:latin typeface="Montserrat SemiBold"/>
              </a:rPr>
              <a:t>: biedt een meer gedetailleerde beschrijving van het commando.</a:t>
            </a:r>
            <a:endParaRPr lang="nl-NL"/>
          </a:p>
          <a:p>
            <a:pPr lvl="1"/>
            <a:r>
              <a:rPr lang="nl-NL" b="0">
                <a:solidFill>
                  <a:srgbClr val="FF0000"/>
                </a:solidFill>
                <a:latin typeface="Montserrat SemiBold"/>
              </a:rPr>
              <a:t>OPTIES (</a:t>
            </a:r>
            <a:r>
              <a:rPr lang="nl-NL" b="0" i="1">
                <a:solidFill>
                  <a:srgbClr val="FF0000"/>
                </a:solidFill>
                <a:latin typeface="Montserrat SemiBold"/>
              </a:rPr>
              <a:t>Options</a:t>
            </a:r>
            <a:r>
              <a:rPr lang="nl-NL" b="0">
                <a:solidFill>
                  <a:srgbClr val="FF0000"/>
                </a:solidFill>
                <a:latin typeface="Montserrat SemiBold"/>
              </a:rPr>
              <a:t>)</a:t>
            </a:r>
            <a:r>
              <a:rPr lang="nl-NL" b="0">
                <a:latin typeface="Montserrat SemiBold"/>
              </a:rPr>
              <a:t>: geeft een overzicht van de opties voor het commando en een beschrijving van hoe die gebruikt worden.</a:t>
            </a:r>
            <a:endParaRPr lang="nl-NL"/>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3.8. Hulp opvragen.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48</a:t>
            </a:fld>
            <a:endParaRPr lang="nl-BE"/>
          </a:p>
        </p:txBody>
      </p:sp>
    </p:spTree>
    <p:extLst>
      <p:ext uri="{BB962C8B-B14F-4D97-AF65-F5344CB8AC3E}">
        <p14:creationId xmlns:p14="http://schemas.microsoft.com/office/powerpoint/2010/main" val="84140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70000" lnSpcReduction="20000"/>
          </a:bodyPr>
          <a:lstStyle/>
          <a:p>
            <a:r>
              <a:rPr lang="nl-NL" b="0" dirty="0">
                <a:latin typeface="Montserrat SemiBold"/>
              </a:rPr>
              <a:t>Meer algemene secties (vervolg):</a:t>
            </a:r>
            <a:endParaRPr lang="nl-NL" dirty="0"/>
          </a:p>
          <a:p>
            <a:pPr lvl="1"/>
            <a:r>
              <a:rPr lang="nl-NL" b="0" dirty="0">
                <a:solidFill>
                  <a:srgbClr val="FF0000"/>
                </a:solidFill>
                <a:latin typeface="Montserrat SemiBold"/>
              </a:rPr>
              <a:t>AUTEUR (</a:t>
            </a:r>
            <a:r>
              <a:rPr lang="nl-NL" b="0" i="1" dirty="0">
                <a:solidFill>
                  <a:srgbClr val="FF0000"/>
                </a:solidFill>
                <a:latin typeface="Montserrat SemiBold"/>
              </a:rPr>
              <a:t>Author</a:t>
            </a:r>
            <a:r>
              <a:rPr lang="nl-NL" b="0" dirty="0">
                <a:solidFill>
                  <a:srgbClr val="FF0000"/>
                </a:solidFill>
                <a:latin typeface="Montserrat SemiBold"/>
              </a:rPr>
              <a:t>)</a:t>
            </a:r>
            <a:r>
              <a:rPr lang="nl-NL" b="0" dirty="0">
                <a:latin typeface="Montserrat SemiBold"/>
              </a:rPr>
              <a:t>: Geeft de naam van de persoon die de man page heeft opgesteld en (soms) de contactgegevens van die persoon.</a:t>
            </a:r>
          </a:p>
          <a:p>
            <a:pPr lvl="1"/>
            <a:r>
              <a:rPr lang="nl-NL" b="0" dirty="0">
                <a:solidFill>
                  <a:srgbClr val="FF0000"/>
                </a:solidFill>
                <a:latin typeface="Montserrat SemiBold"/>
              </a:rPr>
              <a:t>BUGS RAPPORTEREN (</a:t>
            </a:r>
            <a:r>
              <a:rPr lang="nl-NL" b="0" i="1" dirty="0">
                <a:solidFill>
                  <a:srgbClr val="FF0000"/>
                </a:solidFill>
                <a:latin typeface="Montserrat SemiBold"/>
              </a:rPr>
              <a:t>Reporting Bugs</a:t>
            </a:r>
            <a:r>
              <a:rPr lang="nl-NL" b="0" dirty="0">
                <a:solidFill>
                  <a:srgbClr val="FF0000"/>
                </a:solidFill>
                <a:latin typeface="Montserrat SemiBold"/>
              </a:rPr>
              <a:t>)</a:t>
            </a:r>
            <a:r>
              <a:rPr lang="nl-NL" b="0" dirty="0">
                <a:latin typeface="Montserrat SemiBold"/>
              </a:rPr>
              <a:t>: geeft details over hoe problemen met het commando gerapporteerd kunnen worden.</a:t>
            </a:r>
            <a:endParaRPr lang="nl-NL" dirty="0"/>
          </a:p>
          <a:p>
            <a:pPr lvl="1"/>
            <a:r>
              <a:rPr lang="nl-NL" b="0" dirty="0">
                <a:solidFill>
                  <a:srgbClr val="FF0000"/>
                </a:solidFill>
                <a:latin typeface="Montserrat SemiBold"/>
              </a:rPr>
              <a:t>COPYRIGHT (</a:t>
            </a:r>
            <a:r>
              <a:rPr lang="nl-NL" b="0" i="1" dirty="0">
                <a:solidFill>
                  <a:srgbClr val="FF0000"/>
                </a:solidFill>
                <a:latin typeface="Montserrat SemiBold"/>
              </a:rPr>
              <a:t>Copyright</a:t>
            </a:r>
            <a:r>
              <a:rPr lang="nl-NL" b="0" dirty="0">
                <a:solidFill>
                  <a:srgbClr val="FF0000"/>
                </a:solidFill>
                <a:latin typeface="Montserrat SemiBold"/>
              </a:rPr>
              <a:t>)</a:t>
            </a:r>
            <a:r>
              <a:rPr lang="nl-NL" b="0" dirty="0">
                <a:latin typeface="Montserrat SemiBold"/>
              </a:rPr>
              <a:t>: geeft de licentie(s) weer die van toepassing zijn bij het commando.</a:t>
            </a:r>
            <a:endParaRPr lang="nl-NL" b="0" dirty="0"/>
          </a:p>
          <a:p>
            <a:pPr lvl="1"/>
            <a:r>
              <a:rPr lang="nl-NL" b="0" dirty="0">
                <a:solidFill>
                  <a:srgbClr val="FF0000"/>
                </a:solidFill>
                <a:latin typeface="Montserrat SemiBold"/>
              </a:rPr>
              <a:t>ZIE OOK (</a:t>
            </a:r>
            <a:r>
              <a:rPr lang="nl-NL" b="0" i="1" dirty="0">
                <a:solidFill>
                  <a:srgbClr val="FF0000"/>
                </a:solidFill>
                <a:latin typeface="Montserrat SemiBold"/>
              </a:rPr>
              <a:t>See </a:t>
            </a:r>
            <a:r>
              <a:rPr lang="nl-NL" b="0" i="1" dirty="0" err="1">
                <a:solidFill>
                  <a:srgbClr val="FF0000"/>
                </a:solidFill>
                <a:latin typeface="Montserrat SemiBold"/>
              </a:rPr>
              <a:t>Also</a:t>
            </a:r>
            <a:r>
              <a:rPr lang="nl-NL" b="0" dirty="0">
                <a:solidFill>
                  <a:srgbClr val="FF0000"/>
                </a:solidFill>
                <a:latin typeface="Montserrat SemiBold"/>
              </a:rPr>
              <a:t>)</a:t>
            </a:r>
            <a:r>
              <a:rPr lang="nl-NL" b="0" dirty="0">
                <a:latin typeface="Montserrat SemiBold"/>
              </a:rPr>
              <a:t>: Geeft je een idee waar u aanvullende informatie kunt vinden. Vaak vind</a:t>
            </a:r>
            <a:br>
              <a:rPr lang="nl-NL" b="0" dirty="0">
                <a:latin typeface="Montserrat SemiBold"/>
              </a:rPr>
            </a:br>
            <a:r>
              <a:rPr lang="nl-NL" b="0" dirty="0">
                <a:latin typeface="Montserrat SemiBold"/>
              </a:rPr>
              <a:t> je hier ook andere commando's die ermee verbonden zijn.</a:t>
            </a:r>
            <a:endParaRPr lang="nl-NL" b="0" dirty="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3.8. Hulp opvragen.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49</a:t>
            </a:fld>
            <a:endParaRPr lang="nl-BE"/>
          </a:p>
        </p:txBody>
      </p:sp>
    </p:spTree>
    <p:extLst>
      <p:ext uri="{BB962C8B-B14F-4D97-AF65-F5344CB8AC3E}">
        <p14:creationId xmlns:p14="http://schemas.microsoft.com/office/powerpoint/2010/main" val="312195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el 8">
            <a:extLst>
              <a:ext uri="{FF2B5EF4-FFF2-40B4-BE49-F238E27FC236}">
                <a16:creationId xmlns:a16="http://schemas.microsoft.com/office/drawing/2014/main" id="{3ED37129-2FC4-4EA3-A689-E092B6BC9AFD}"/>
              </a:ext>
            </a:extLst>
          </p:cNvPr>
          <p:cNvGraphicFramePr>
            <a:graphicFrameLocks noGrp="1"/>
          </p:cNvGraphicFramePr>
          <p:nvPr>
            <p:ph idx="1"/>
            <p:extLst>
              <p:ext uri="{D42A27DB-BD31-4B8C-83A1-F6EECF244321}">
                <p14:modId xmlns:p14="http://schemas.microsoft.com/office/powerpoint/2010/main" val="2479892408"/>
              </p:ext>
            </p:extLst>
          </p:nvPr>
        </p:nvGraphicFramePr>
        <p:xfrm>
          <a:off x="767906" y="1486472"/>
          <a:ext cx="7690104" cy="2225040"/>
        </p:xfrm>
        <a:graphic>
          <a:graphicData uri="http://schemas.openxmlformats.org/drawingml/2006/table">
            <a:tbl>
              <a:tblPr firstRow="1" bandRow="1">
                <a:tableStyleId>{08FB837D-C827-4EFA-A057-4D05807E0F7C}</a:tableStyleId>
              </a:tblPr>
              <a:tblGrid>
                <a:gridCol w="4114800">
                  <a:extLst>
                    <a:ext uri="{9D8B030D-6E8A-4147-A177-3AD203B41FA5}">
                      <a16:colId xmlns:a16="http://schemas.microsoft.com/office/drawing/2014/main" val="3650763746"/>
                    </a:ext>
                  </a:extLst>
                </a:gridCol>
                <a:gridCol w="3575304">
                  <a:extLst>
                    <a:ext uri="{9D8B030D-6E8A-4147-A177-3AD203B41FA5}">
                      <a16:colId xmlns:a16="http://schemas.microsoft.com/office/drawing/2014/main" val="3548221162"/>
                    </a:ext>
                  </a:extLst>
                </a:gridCol>
              </a:tblGrid>
              <a:tr h="370840">
                <a:tc>
                  <a:txBody>
                    <a:bodyPr/>
                    <a:lstStyle/>
                    <a:p>
                      <a:endParaRPr lang="nl-NL"/>
                    </a:p>
                  </a:txBody>
                  <a:tcPr/>
                </a:tc>
                <a:tc>
                  <a:txBody>
                    <a:bodyPr/>
                    <a:lstStyle/>
                    <a:p>
                      <a:r>
                        <a:rPr lang="nl-NL"/>
                        <a:t>Hoofdstuk in </a:t>
                      </a:r>
                      <a:r>
                        <a:rPr lang="nl-NL" err="1"/>
                        <a:t>NetAcad</a:t>
                      </a:r>
                      <a:r>
                        <a:rPr lang="nl-NL"/>
                        <a:t> cursus.</a:t>
                      </a:r>
                    </a:p>
                  </a:txBody>
                  <a:tcPr/>
                </a:tc>
                <a:extLst>
                  <a:ext uri="{0D108BD9-81ED-4DB2-BD59-A6C34878D82A}">
                    <a16:rowId xmlns:a16="http://schemas.microsoft.com/office/drawing/2014/main" val="2824004132"/>
                  </a:ext>
                </a:extLst>
              </a:tr>
              <a:tr h="370840">
                <a:tc>
                  <a:txBody>
                    <a:bodyPr/>
                    <a:lstStyle/>
                    <a:p>
                      <a:r>
                        <a:rPr lang="nl-NL"/>
                        <a:t>3.1. Linux introductie.</a:t>
                      </a:r>
                    </a:p>
                  </a:txBody>
                  <a:tcPr/>
                </a:tc>
                <a:tc>
                  <a:txBody>
                    <a:bodyPr/>
                    <a:lstStyle/>
                    <a:p>
                      <a:r>
                        <a:rPr lang="nl-NL" err="1"/>
                        <a:t>Chapter</a:t>
                      </a:r>
                      <a:r>
                        <a:rPr lang="nl-NL"/>
                        <a:t> 1</a:t>
                      </a:r>
                    </a:p>
                  </a:txBody>
                  <a:tcPr/>
                </a:tc>
                <a:extLst>
                  <a:ext uri="{0D108BD9-81ED-4DB2-BD59-A6C34878D82A}">
                    <a16:rowId xmlns:a16="http://schemas.microsoft.com/office/drawing/2014/main" val="1619526032"/>
                  </a:ext>
                </a:extLst>
              </a:tr>
              <a:tr h="370840">
                <a:tc>
                  <a:txBody>
                    <a:bodyPr/>
                    <a:lstStyle/>
                    <a:p>
                      <a:pPr lvl="0">
                        <a:buNone/>
                      </a:pPr>
                      <a:r>
                        <a:rPr lang="nl-NL" sz="1800" u="none" strike="noStrike" noProof="0"/>
                        <a:t>3.2. De shell. </a:t>
                      </a:r>
                      <a:endParaRPr lang="nl-NL"/>
                    </a:p>
                  </a:txBody>
                  <a:tcPr/>
                </a:tc>
                <a:tc>
                  <a:txBody>
                    <a:bodyPr/>
                    <a:lstStyle/>
                    <a:p>
                      <a:r>
                        <a:rPr lang="nl-NL" err="1"/>
                        <a:t>Chapter</a:t>
                      </a:r>
                      <a:r>
                        <a:rPr lang="nl-NL"/>
                        <a:t> 5</a:t>
                      </a:r>
                    </a:p>
                  </a:txBody>
                  <a:tcPr/>
                </a:tc>
                <a:extLst>
                  <a:ext uri="{0D108BD9-81ED-4DB2-BD59-A6C34878D82A}">
                    <a16:rowId xmlns:a16="http://schemas.microsoft.com/office/drawing/2014/main" val="817921465"/>
                  </a:ext>
                </a:extLst>
              </a:tr>
              <a:tr h="370840">
                <a:tc>
                  <a:txBody>
                    <a:bodyPr/>
                    <a:lstStyle/>
                    <a:p>
                      <a:pPr lvl="0">
                        <a:buNone/>
                      </a:pPr>
                      <a:r>
                        <a:rPr lang="nl-NL" sz="1800" u="none" strike="noStrike" noProof="0"/>
                        <a:t>3.3. Commandostructuur.</a:t>
                      </a:r>
                      <a:endParaRPr lang="nl-NL"/>
                    </a:p>
                  </a:txBody>
                  <a:tcPr/>
                </a:tc>
                <a:tc>
                  <a:txBody>
                    <a:bodyPr/>
                    <a:lstStyle/>
                    <a:p>
                      <a:r>
                        <a:rPr lang="nl-NL" err="1"/>
                        <a:t>Chapter</a:t>
                      </a:r>
                      <a:r>
                        <a:rPr lang="nl-NL"/>
                        <a:t> 5</a:t>
                      </a:r>
                    </a:p>
                  </a:txBody>
                  <a:tcPr/>
                </a:tc>
                <a:extLst>
                  <a:ext uri="{0D108BD9-81ED-4DB2-BD59-A6C34878D82A}">
                    <a16:rowId xmlns:a16="http://schemas.microsoft.com/office/drawing/2014/main" val="2655589411"/>
                  </a:ext>
                </a:extLst>
              </a:tr>
              <a:tr h="370840">
                <a:tc>
                  <a:txBody>
                    <a:bodyPr/>
                    <a:lstStyle/>
                    <a:p>
                      <a:pPr lvl="0">
                        <a:buNone/>
                      </a:pPr>
                      <a:r>
                        <a:rPr lang="nl-NL" sz="1800" u="none" strike="noStrike" noProof="0"/>
                        <a:t>3.4. Variabelen. </a:t>
                      </a:r>
                      <a:endParaRPr lang="nl-NL"/>
                    </a:p>
                  </a:txBody>
                  <a:tcPr/>
                </a:tc>
                <a:tc>
                  <a:txBody>
                    <a:bodyPr/>
                    <a:lstStyle/>
                    <a:p>
                      <a:r>
                        <a:rPr lang="nl-NL" err="1"/>
                        <a:t>Chapter</a:t>
                      </a:r>
                      <a:r>
                        <a:rPr lang="nl-NL"/>
                        <a:t> 5</a:t>
                      </a:r>
                    </a:p>
                  </a:txBody>
                  <a:tcPr/>
                </a:tc>
                <a:extLst>
                  <a:ext uri="{0D108BD9-81ED-4DB2-BD59-A6C34878D82A}">
                    <a16:rowId xmlns:a16="http://schemas.microsoft.com/office/drawing/2014/main" val="1264426197"/>
                  </a:ext>
                </a:extLst>
              </a:tr>
              <a:tr h="370840">
                <a:tc>
                  <a:txBody>
                    <a:bodyPr/>
                    <a:lstStyle/>
                    <a:p>
                      <a:pPr lvl="0">
                        <a:buNone/>
                      </a:pPr>
                      <a:r>
                        <a:rPr lang="nl-NL" sz="1800" u="none" strike="noStrike" noProof="0"/>
                        <a:t>3.5. Aliassen. </a:t>
                      </a:r>
                      <a:endParaRPr lang="nl-NL"/>
                    </a:p>
                  </a:txBody>
                  <a:tcPr/>
                </a:tc>
                <a:tc>
                  <a:txBody>
                    <a:bodyPr/>
                    <a:lstStyle/>
                    <a:p>
                      <a:r>
                        <a:rPr lang="nl-NL" err="1"/>
                        <a:t>Chapter</a:t>
                      </a:r>
                      <a:r>
                        <a:rPr lang="nl-NL"/>
                        <a:t> 5</a:t>
                      </a:r>
                    </a:p>
                  </a:txBody>
                  <a:tcPr/>
                </a:tc>
                <a:extLst>
                  <a:ext uri="{0D108BD9-81ED-4DB2-BD59-A6C34878D82A}">
                    <a16:rowId xmlns:a16="http://schemas.microsoft.com/office/drawing/2014/main" val="3625633391"/>
                  </a:ext>
                </a:extLst>
              </a:tr>
            </a:tbl>
          </a:graphicData>
        </a:graphic>
      </p:graphicFrame>
      <p:sp>
        <p:nvSpPr>
          <p:cNvPr id="3" name="Titel 2">
            <a:extLst>
              <a:ext uri="{FF2B5EF4-FFF2-40B4-BE49-F238E27FC236}">
                <a16:creationId xmlns:a16="http://schemas.microsoft.com/office/drawing/2014/main" id="{27A15335-1471-457C-A734-C22099A8F7C0}"/>
              </a:ext>
            </a:extLst>
          </p:cNvPr>
          <p:cNvSpPr>
            <a:spLocks noGrp="1"/>
          </p:cNvSpPr>
          <p:nvPr>
            <p:ph type="ctrTitle"/>
          </p:nvPr>
        </p:nvSpPr>
        <p:spPr/>
        <p:txBody>
          <a:bodyPr/>
          <a:lstStyle/>
          <a:p>
            <a:r>
              <a:rPr lang="nl-NL">
                <a:latin typeface="Montserrat ExtraBold"/>
              </a:rPr>
              <a:t>Inhoudsopgave.</a:t>
            </a:r>
            <a:endParaRPr lang="nl-NL"/>
          </a:p>
        </p:txBody>
      </p:sp>
      <p:sp>
        <p:nvSpPr>
          <p:cNvPr id="4" name="Tijdelijke aanduiding voor tekst 3">
            <a:extLst>
              <a:ext uri="{FF2B5EF4-FFF2-40B4-BE49-F238E27FC236}">
                <a16:creationId xmlns:a16="http://schemas.microsoft.com/office/drawing/2014/main" id="{DCF4040D-D902-4600-A607-5D0CCB018F57}"/>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917B73B9-A17D-42BB-A8A1-9E22D785937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F1811CE9-D870-4290-96CD-5C5A4B496C46}"/>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CC28171A-37D0-4BEE-A9DD-4462F776294F}"/>
              </a:ext>
            </a:extLst>
          </p:cNvPr>
          <p:cNvSpPr>
            <a:spLocks noGrp="1"/>
          </p:cNvSpPr>
          <p:nvPr>
            <p:ph type="sldNum" sz="quarter" idx="15"/>
          </p:nvPr>
        </p:nvSpPr>
        <p:spPr/>
        <p:txBody>
          <a:bodyPr/>
          <a:lstStyle/>
          <a:p>
            <a:fld id="{B0EEF914-8D73-5B41-B290-03D35A232D30}" type="slidenum">
              <a:rPr lang="nl-BE" smtClean="0"/>
              <a:t>5</a:t>
            </a:fld>
            <a:endParaRPr lang="nl-BE"/>
          </a:p>
        </p:txBody>
      </p:sp>
    </p:spTree>
    <p:extLst>
      <p:ext uri="{BB962C8B-B14F-4D97-AF65-F5344CB8AC3E}">
        <p14:creationId xmlns:p14="http://schemas.microsoft.com/office/powerpoint/2010/main" val="10724492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55000" lnSpcReduction="20000"/>
          </a:bodyPr>
          <a:lstStyle/>
          <a:p>
            <a:r>
              <a:rPr lang="nl-NL" b="0">
                <a:latin typeface="Montserrat SemiBold"/>
              </a:rPr>
              <a:t>Er zijn duizenden manpages op een typische Linux-distributie. Om al deze manpages te ordenen, zijn ze onderverdeeld in secties.</a:t>
            </a:r>
            <a:endParaRPr lang="nl-NL"/>
          </a:p>
          <a:p>
            <a:pPr marL="0" indent="0">
              <a:buNone/>
            </a:pPr>
            <a:endParaRPr lang="nl-NL" b="0">
              <a:latin typeface="Montserrat SemiBold"/>
            </a:endParaRPr>
          </a:p>
          <a:p>
            <a:r>
              <a:rPr lang="nl-NL" b="0">
                <a:latin typeface="Montserrat SemiBold"/>
              </a:rPr>
              <a:t>Standaard zijn er negen secties:</a:t>
            </a:r>
            <a:endParaRPr lang="nl-NL"/>
          </a:p>
          <a:p>
            <a:pPr lvl="1"/>
            <a:r>
              <a:rPr lang="nl-NL" b="0">
                <a:latin typeface="Montserrat SemiBold"/>
              </a:rPr>
              <a:t>Algemene opdrachten (</a:t>
            </a:r>
            <a:r>
              <a:rPr lang="nl-NL" b="0" i="1">
                <a:latin typeface="Montserrat SemiBold"/>
              </a:rPr>
              <a:t>General </a:t>
            </a:r>
            <a:r>
              <a:rPr lang="nl-NL" b="0" i="1" err="1">
                <a:latin typeface="Montserrat SemiBold"/>
              </a:rPr>
              <a:t>Commands</a:t>
            </a:r>
            <a:r>
              <a:rPr lang="nl-NL" b="0">
                <a:latin typeface="Montserrat SemiBold"/>
              </a:rPr>
              <a:t>)</a:t>
            </a:r>
            <a:endParaRPr lang="nl-NL"/>
          </a:p>
          <a:p>
            <a:pPr lvl="1"/>
            <a:r>
              <a:rPr lang="nl-NL" b="0">
                <a:latin typeface="Montserrat SemiBold"/>
              </a:rPr>
              <a:t>Systeemoproepen (</a:t>
            </a:r>
            <a:r>
              <a:rPr lang="nl-NL" b="0" i="1">
                <a:latin typeface="Montserrat SemiBold"/>
              </a:rPr>
              <a:t>System Calls</a:t>
            </a:r>
            <a:r>
              <a:rPr lang="nl-NL" b="0">
                <a:latin typeface="Montserrat SemiBold"/>
              </a:rPr>
              <a:t>)</a:t>
            </a:r>
            <a:endParaRPr lang="nl-NL"/>
          </a:p>
          <a:p>
            <a:pPr lvl="1"/>
            <a:r>
              <a:rPr lang="nl-NL" b="0">
                <a:latin typeface="Montserrat SemiBold"/>
              </a:rPr>
              <a:t>Bibliotheekoproepen (</a:t>
            </a:r>
            <a:r>
              <a:rPr lang="nl-NL" b="0" i="1">
                <a:latin typeface="Montserrat SemiBold"/>
              </a:rPr>
              <a:t>Library Calls</a:t>
            </a:r>
            <a:r>
              <a:rPr lang="nl-NL" b="0">
                <a:latin typeface="Montserrat SemiBold"/>
              </a:rPr>
              <a:t>)</a:t>
            </a:r>
            <a:endParaRPr lang="nl-NL"/>
          </a:p>
          <a:p>
            <a:pPr lvl="1"/>
            <a:r>
              <a:rPr lang="nl-NL" b="0">
                <a:latin typeface="Montserrat SemiBold"/>
              </a:rPr>
              <a:t>Speciale bestanden (</a:t>
            </a:r>
            <a:r>
              <a:rPr lang="nl-NL" b="0" i="1">
                <a:latin typeface="Montserrat SemiBold"/>
              </a:rPr>
              <a:t>Special Files</a:t>
            </a:r>
            <a:r>
              <a:rPr lang="nl-NL" b="0">
                <a:latin typeface="Montserrat SemiBold"/>
              </a:rPr>
              <a:t>)</a:t>
            </a:r>
            <a:endParaRPr lang="nl-NL"/>
          </a:p>
          <a:p>
            <a:pPr lvl="1"/>
            <a:r>
              <a:rPr lang="nl-NL" b="0">
                <a:latin typeface="Montserrat SemiBold"/>
              </a:rPr>
              <a:t>Bestandsformaten en conventies (</a:t>
            </a:r>
            <a:r>
              <a:rPr lang="nl-NL" b="0" i="1">
                <a:latin typeface="Montserrat SemiBold"/>
              </a:rPr>
              <a:t>File Formats </a:t>
            </a:r>
            <a:r>
              <a:rPr lang="nl-NL" b="0" i="1" err="1">
                <a:latin typeface="Montserrat SemiBold"/>
              </a:rPr>
              <a:t>and</a:t>
            </a:r>
            <a:r>
              <a:rPr lang="nl-NL" b="0" i="1">
                <a:latin typeface="Montserrat SemiBold"/>
              </a:rPr>
              <a:t> </a:t>
            </a:r>
            <a:r>
              <a:rPr lang="nl-NL" b="0" i="1" err="1">
                <a:latin typeface="Montserrat SemiBold"/>
              </a:rPr>
              <a:t>Conventions</a:t>
            </a:r>
            <a:r>
              <a:rPr lang="nl-NL" b="0">
                <a:latin typeface="Montserrat SemiBold"/>
              </a:rPr>
              <a:t>)</a:t>
            </a:r>
            <a:endParaRPr lang="nl-NL"/>
          </a:p>
          <a:p>
            <a:pPr lvl="1"/>
            <a:r>
              <a:rPr lang="nl-NL" b="0">
                <a:latin typeface="Montserrat SemiBold"/>
              </a:rPr>
              <a:t>Spellen (</a:t>
            </a:r>
            <a:r>
              <a:rPr lang="nl-NL" b="0" i="1">
                <a:latin typeface="Montserrat SemiBold"/>
              </a:rPr>
              <a:t>Games</a:t>
            </a:r>
            <a:r>
              <a:rPr lang="nl-NL" b="0">
                <a:latin typeface="Montserrat SemiBold"/>
              </a:rPr>
              <a:t>)</a:t>
            </a:r>
            <a:endParaRPr lang="nl-NL"/>
          </a:p>
          <a:p>
            <a:pPr lvl="1"/>
            <a:r>
              <a:rPr lang="nl-NL" b="0">
                <a:latin typeface="Montserrat SemiBold"/>
              </a:rPr>
              <a:t>Diversen (</a:t>
            </a:r>
            <a:r>
              <a:rPr lang="nl-NL" b="0" i="1" err="1">
                <a:latin typeface="Montserrat SemiBold"/>
              </a:rPr>
              <a:t>Miscellaneous</a:t>
            </a:r>
            <a:r>
              <a:rPr lang="nl-NL" b="0">
                <a:latin typeface="Montserrat SemiBold"/>
              </a:rPr>
              <a:t>)</a:t>
            </a:r>
            <a:endParaRPr lang="nl-NL"/>
          </a:p>
          <a:p>
            <a:pPr lvl="1"/>
            <a:r>
              <a:rPr lang="nl-NL" b="0">
                <a:latin typeface="Montserrat SemiBold"/>
              </a:rPr>
              <a:t>Systeembeheeropdrachten (</a:t>
            </a:r>
            <a:r>
              <a:rPr lang="nl-NL" b="0" i="1">
                <a:latin typeface="Montserrat SemiBold"/>
              </a:rPr>
              <a:t>System Administration </a:t>
            </a:r>
            <a:r>
              <a:rPr lang="nl-NL" b="0" i="1" err="1">
                <a:latin typeface="Montserrat SemiBold"/>
              </a:rPr>
              <a:t>Commands</a:t>
            </a:r>
            <a:r>
              <a:rPr lang="nl-NL" b="0">
                <a:latin typeface="Montserrat SemiBold"/>
              </a:rPr>
              <a:t>)</a:t>
            </a:r>
            <a:endParaRPr lang="nl-NL"/>
          </a:p>
          <a:p>
            <a:pPr lvl="1"/>
            <a:r>
              <a:rPr lang="nl-NL" b="0" err="1">
                <a:latin typeface="Montserrat SemiBold"/>
              </a:rPr>
              <a:t>Kernel</a:t>
            </a:r>
            <a:r>
              <a:rPr lang="nl-NL" b="0">
                <a:latin typeface="Montserrat SemiBold"/>
              </a:rPr>
              <a:t>-routines (</a:t>
            </a:r>
            <a:r>
              <a:rPr lang="nl-NL" b="0" i="1" err="1">
                <a:latin typeface="Montserrat SemiBold"/>
              </a:rPr>
              <a:t>Kernel</a:t>
            </a:r>
            <a:r>
              <a:rPr lang="nl-NL" b="0" i="1">
                <a:latin typeface="Montserrat SemiBold"/>
              </a:rPr>
              <a:t> Routines</a:t>
            </a:r>
            <a:r>
              <a:rPr lang="nl-NL" b="0">
                <a:latin typeface="Montserrat SemiBold"/>
              </a:rPr>
              <a:t>)</a:t>
            </a:r>
            <a:endParaRPr lang="nl-NL"/>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3.8. Hulp opvragen.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50</a:t>
            </a:fld>
            <a:endParaRPr lang="nl-BE"/>
          </a:p>
        </p:txBody>
      </p:sp>
    </p:spTree>
    <p:extLst>
      <p:ext uri="{BB962C8B-B14F-4D97-AF65-F5344CB8AC3E}">
        <p14:creationId xmlns:p14="http://schemas.microsoft.com/office/powerpoint/2010/main" val="190795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62500" lnSpcReduction="20000"/>
          </a:bodyPr>
          <a:lstStyle/>
          <a:p>
            <a:r>
              <a:rPr lang="nl-NL" b="0">
                <a:latin typeface="Montserrat SemiBold"/>
              </a:rPr>
              <a:t>Het man-commando doorzoekt elk van deze secties in volgorde totdat het de eerste overeenkomst vindt.</a:t>
            </a:r>
          </a:p>
          <a:p>
            <a:endParaRPr lang="nl-NL"/>
          </a:p>
          <a:p>
            <a:r>
              <a:rPr lang="nl-NL" b="0">
                <a:latin typeface="Montserrat SemiBold"/>
              </a:rPr>
              <a:t>Soms zijn er manpages met dezelfde naam in verschillende secties. Om ze allemaal te zien, gebruik je optie </a:t>
            </a:r>
            <a:r>
              <a:rPr lang="nl-NL" b="0">
                <a:solidFill>
                  <a:srgbClr val="FF0000"/>
                </a:solidFill>
                <a:latin typeface="Montserrat SemiBold"/>
              </a:rPr>
              <a:t>-f</a:t>
            </a:r>
            <a:r>
              <a:rPr lang="nl-NL" b="0">
                <a:latin typeface="Montserrat SemiBold"/>
              </a:rPr>
              <a:t>:</a:t>
            </a:r>
            <a:endParaRPr lang="nl-NL"/>
          </a:p>
          <a:p>
            <a:endParaRPr lang="nl-NL"/>
          </a:p>
          <a:p>
            <a:endParaRPr lang="nl-NL"/>
          </a:p>
          <a:p>
            <a:endParaRPr lang="nl-NL"/>
          </a:p>
          <a:p>
            <a:endParaRPr lang="nl-NL"/>
          </a:p>
          <a:p>
            <a:r>
              <a:rPr lang="nl-NL" b="0">
                <a:latin typeface="Montserrat SemiBold"/>
              </a:rPr>
              <a:t>Om de sectie van de juiste manpage op te geven, plaats je na het commando man het cijfer van de sectie, gevolgd door het op te zoeken commando:</a:t>
            </a:r>
            <a:endParaRPr lang="nl-NL" b="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3.8. Hulp opvragen.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51</a:t>
            </a:fld>
            <a:endParaRPr lang="nl-BE"/>
          </a:p>
        </p:txBody>
      </p:sp>
      <p:pic>
        <p:nvPicPr>
          <p:cNvPr id="8" name="Afbeelding 8" descr="Afbeelding met tekst&#10;&#10;Automatisch gegenereerde beschrijving">
            <a:extLst>
              <a:ext uri="{FF2B5EF4-FFF2-40B4-BE49-F238E27FC236}">
                <a16:creationId xmlns:a16="http://schemas.microsoft.com/office/drawing/2014/main" id="{231C4495-8ABD-42C7-9C3B-41C8CCCCDBFC}"/>
              </a:ext>
            </a:extLst>
          </p:cNvPr>
          <p:cNvPicPr>
            <a:picLocks noChangeAspect="1"/>
          </p:cNvPicPr>
          <p:nvPr/>
        </p:nvPicPr>
        <p:blipFill>
          <a:blip r:embed="rId3"/>
          <a:stretch>
            <a:fillRect/>
          </a:stretch>
        </p:blipFill>
        <p:spPr>
          <a:xfrm>
            <a:off x="2741590" y="2921091"/>
            <a:ext cx="3660818" cy="726046"/>
          </a:xfrm>
          <a:prstGeom prst="rect">
            <a:avLst/>
          </a:prstGeom>
          <a:ln>
            <a:solidFill>
              <a:schemeClr val="bg2"/>
            </a:solidFill>
          </a:ln>
        </p:spPr>
      </p:pic>
      <p:pic>
        <p:nvPicPr>
          <p:cNvPr id="9" name="Afbeelding 9">
            <a:extLst>
              <a:ext uri="{FF2B5EF4-FFF2-40B4-BE49-F238E27FC236}">
                <a16:creationId xmlns:a16="http://schemas.microsoft.com/office/drawing/2014/main" id="{7482DE26-4423-43C8-80BD-FCA19D968D34}"/>
              </a:ext>
            </a:extLst>
          </p:cNvPr>
          <p:cNvPicPr>
            <a:picLocks noChangeAspect="1"/>
          </p:cNvPicPr>
          <p:nvPr/>
        </p:nvPicPr>
        <p:blipFill>
          <a:blip r:embed="rId4"/>
          <a:stretch>
            <a:fillRect/>
          </a:stretch>
        </p:blipFill>
        <p:spPr>
          <a:xfrm>
            <a:off x="3200400" y="4632145"/>
            <a:ext cx="2743200" cy="177535"/>
          </a:xfrm>
          <a:prstGeom prst="rect">
            <a:avLst/>
          </a:prstGeom>
          <a:ln>
            <a:solidFill>
              <a:schemeClr val="bg2"/>
            </a:solidFill>
          </a:ln>
        </p:spPr>
      </p:pic>
    </p:spTree>
    <p:extLst>
      <p:ext uri="{BB962C8B-B14F-4D97-AF65-F5344CB8AC3E}">
        <p14:creationId xmlns:p14="http://schemas.microsoft.com/office/powerpoint/2010/main" val="2034496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000" b="0">
                <a:latin typeface="Montserrat SemiBold"/>
              </a:rPr>
              <a:t>Met de optie </a:t>
            </a:r>
            <a:r>
              <a:rPr lang="nl-NL" sz="2000" b="0">
                <a:solidFill>
                  <a:srgbClr val="FF0000"/>
                </a:solidFill>
                <a:latin typeface="Montserrat SemiBold"/>
              </a:rPr>
              <a:t>-k</a:t>
            </a:r>
            <a:r>
              <a:rPr lang="nl-NL" sz="2000" b="0">
                <a:latin typeface="Montserrat SemiBold"/>
              </a:rPr>
              <a:t> zoek je waar de term overal in voorkomt:</a:t>
            </a:r>
            <a:endParaRPr lang="nl-NL" sz="2000" b="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3.8. Hulp opvragen.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52</a:t>
            </a:fld>
            <a:endParaRPr lang="nl-BE"/>
          </a:p>
        </p:txBody>
      </p:sp>
      <p:pic>
        <p:nvPicPr>
          <p:cNvPr id="10" name="Afbeelding 10" descr="Afbeelding met tekst&#10;&#10;Automatisch gegenereerde beschrijving">
            <a:extLst>
              <a:ext uri="{FF2B5EF4-FFF2-40B4-BE49-F238E27FC236}">
                <a16:creationId xmlns:a16="http://schemas.microsoft.com/office/drawing/2014/main" id="{BF3C0666-9384-45B6-AFEC-3D8E3C7BF48E}"/>
              </a:ext>
            </a:extLst>
          </p:cNvPr>
          <p:cNvPicPr>
            <a:picLocks noChangeAspect="1"/>
          </p:cNvPicPr>
          <p:nvPr/>
        </p:nvPicPr>
        <p:blipFill>
          <a:blip r:embed="rId3"/>
          <a:stretch>
            <a:fillRect/>
          </a:stretch>
        </p:blipFill>
        <p:spPr>
          <a:xfrm>
            <a:off x="1662985" y="2099742"/>
            <a:ext cx="5826080" cy="2296298"/>
          </a:xfrm>
          <a:prstGeom prst="rect">
            <a:avLst/>
          </a:prstGeom>
          <a:ln>
            <a:solidFill>
              <a:schemeClr val="bg2"/>
            </a:solidFill>
          </a:ln>
        </p:spPr>
      </p:pic>
    </p:spTree>
    <p:extLst>
      <p:ext uri="{BB962C8B-B14F-4D97-AF65-F5344CB8AC3E}">
        <p14:creationId xmlns:p14="http://schemas.microsoft.com/office/powerpoint/2010/main" val="1208470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55000" lnSpcReduction="20000"/>
          </a:bodyPr>
          <a:lstStyle/>
          <a:p>
            <a:r>
              <a:rPr lang="nl-NL" b="0" dirty="0">
                <a:latin typeface="Montserrat SemiBold"/>
              </a:rPr>
              <a:t>Gebruik het commando </a:t>
            </a:r>
            <a:r>
              <a:rPr lang="nl-NL" b="0" dirty="0" err="1">
                <a:solidFill>
                  <a:srgbClr val="FF0000"/>
                </a:solidFill>
                <a:latin typeface="Montserrat SemiBold"/>
              </a:rPr>
              <a:t>whereis</a:t>
            </a:r>
            <a:r>
              <a:rPr lang="nl-NL" b="0" dirty="0">
                <a:solidFill>
                  <a:srgbClr val="FF0000"/>
                </a:solidFill>
                <a:latin typeface="Montserrat SemiBold"/>
              </a:rPr>
              <a:t> </a:t>
            </a:r>
            <a:r>
              <a:rPr lang="nl-NL" b="0" dirty="0">
                <a:latin typeface="Montserrat SemiBold"/>
              </a:rPr>
              <a:t>om de locatie van of de manpages voor een commando te zoeken. Dit commando zoekt naar commando's, bronbestanden en manpages op specifieke locaties waar deze bestanden doorgaans worden bewaard:</a:t>
            </a:r>
            <a:endParaRPr lang="nl-NL" dirty="0">
              <a:latin typeface="Montserrat SemiBold"/>
            </a:endParaRPr>
          </a:p>
          <a:p>
            <a:endParaRPr lang="nl-NL" dirty="0"/>
          </a:p>
          <a:p>
            <a:endParaRPr lang="nl-NL" dirty="0"/>
          </a:p>
          <a:p>
            <a:endParaRPr lang="nl-NL" dirty="0"/>
          </a:p>
          <a:p>
            <a:endParaRPr lang="nl-NL" dirty="0">
              <a:latin typeface="Montserrat SemiBold"/>
            </a:endParaRPr>
          </a:p>
          <a:p>
            <a:pPr marL="0" indent="0">
              <a:buNone/>
            </a:pPr>
            <a:endParaRPr lang="nl-NL" dirty="0">
              <a:latin typeface="Montserrat SemiBold"/>
            </a:endParaRPr>
          </a:p>
          <a:p>
            <a:r>
              <a:rPr lang="nl-NL" b="0" dirty="0">
                <a:latin typeface="Montserrat SemiBold"/>
              </a:rPr>
              <a:t>Manpages zijn eenvoudig te onderscheiden van commando's omdat ze meestal worden gecomprimeerd met een programma genaamd </a:t>
            </a:r>
            <a:r>
              <a:rPr lang="nl-NL" b="0" dirty="0" err="1">
                <a:latin typeface="Montserrat SemiBold"/>
              </a:rPr>
              <a:t>gzip</a:t>
            </a:r>
            <a:r>
              <a:rPr lang="nl-NL" b="0" dirty="0">
                <a:latin typeface="Montserrat SemiBold"/>
              </a:rPr>
              <a:t>, wat resulteert in een bestandsnaam die eindigt op .</a:t>
            </a:r>
            <a:r>
              <a:rPr lang="nl-NL" b="0" dirty="0" err="1">
                <a:latin typeface="Montserrat SemiBold"/>
              </a:rPr>
              <a:t>gz</a:t>
            </a:r>
            <a:r>
              <a:rPr lang="nl-NL" b="0" dirty="0">
                <a:latin typeface="Montserrat SemiBold"/>
              </a:rPr>
              <a:t>.</a:t>
            </a:r>
            <a:endParaRPr lang="nl-NL"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3.8. Hulp opvragen.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53</a:t>
            </a:fld>
            <a:endParaRPr lang="nl-BE"/>
          </a:p>
        </p:txBody>
      </p:sp>
      <p:pic>
        <p:nvPicPr>
          <p:cNvPr id="10" name="Afbeelding 10" descr="Afbeelding met tekst&#10;&#10;Automatisch gegenereerde beschrijving">
            <a:extLst>
              <a:ext uri="{FF2B5EF4-FFF2-40B4-BE49-F238E27FC236}">
                <a16:creationId xmlns:a16="http://schemas.microsoft.com/office/drawing/2014/main" id="{EDFD01FB-4FB9-4B39-9003-1482A1BE1378}"/>
              </a:ext>
            </a:extLst>
          </p:cNvPr>
          <p:cNvPicPr>
            <a:picLocks noChangeAspect="1"/>
          </p:cNvPicPr>
          <p:nvPr/>
        </p:nvPicPr>
        <p:blipFill>
          <a:blip r:embed="rId3"/>
          <a:stretch>
            <a:fillRect/>
          </a:stretch>
        </p:blipFill>
        <p:spPr>
          <a:xfrm>
            <a:off x="2532308" y="2598332"/>
            <a:ext cx="4079383" cy="470040"/>
          </a:xfrm>
          <a:prstGeom prst="rect">
            <a:avLst/>
          </a:prstGeom>
          <a:ln>
            <a:solidFill>
              <a:schemeClr val="bg2"/>
            </a:solidFill>
          </a:ln>
        </p:spPr>
      </p:pic>
    </p:spTree>
    <p:extLst>
      <p:ext uri="{BB962C8B-B14F-4D97-AF65-F5344CB8AC3E}">
        <p14:creationId xmlns:p14="http://schemas.microsoft.com/office/powerpoint/2010/main" val="2862693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000" b="0">
                <a:latin typeface="Montserrat SemiBold"/>
              </a:rPr>
              <a:t>Met de optie </a:t>
            </a:r>
            <a:r>
              <a:rPr lang="nl-NL" sz="2000" b="0">
                <a:solidFill>
                  <a:srgbClr val="FF0000"/>
                </a:solidFill>
                <a:latin typeface="Montserrat SemiBold"/>
              </a:rPr>
              <a:t>--help</a:t>
            </a:r>
            <a:r>
              <a:rPr lang="nl-NL" sz="2000" b="0">
                <a:latin typeface="Montserrat SemiBold"/>
              </a:rPr>
              <a:t> kun je vaak basisinformatie van een commando opvragen.</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3.8. Hulp opvragen.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54</a:t>
            </a:fld>
            <a:endParaRPr lang="nl-BE"/>
          </a:p>
        </p:txBody>
      </p:sp>
      <p:pic>
        <p:nvPicPr>
          <p:cNvPr id="8" name="Afbeelding 8" descr="Afbeelding met tekst&#10;&#10;Automatisch gegenereerde beschrijving">
            <a:extLst>
              <a:ext uri="{FF2B5EF4-FFF2-40B4-BE49-F238E27FC236}">
                <a16:creationId xmlns:a16="http://schemas.microsoft.com/office/drawing/2014/main" id="{47818693-B567-4EEC-A0A3-DC2C04B0127E}"/>
              </a:ext>
            </a:extLst>
          </p:cNvPr>
          <p:cNvPicPr>
            <a:picLocks noChangeAspect="1"/>
          </p:cNvPicPr>
          <p:nvPr/>
        </p:nvPicPr>
        <p:blipFill>
          <a:blip r:embed="rId3"/>
          <a:stretch>
            <a:fillRect/>
          </a:stretch>
        </p:blipFill>
        <p:spPr>
          <a:xfrm>
            <a:off x="2492062" y="2297692"/>
            <a:ext cx="4159876" cy="2351158"/>
          </a:xfrm>
          <a:prstGeom prst="rect">
            <a:avLst/>
          </a:prstGeom>
          <a:ln>
            <a:solidFill>
              <a:schemeClr val="bg2"/>
            </a:solidFill>
          </a:ln>
        </p:spPr>
      </p:pic>
    </p:spTree>
    <p:extLst>
      <p:ext uri="{BB962C8B-B14F-4D97-AF65-F5344CB8AC3E}">
        <p14:creationId xmlns:p14="http://schemas.microsoft.com/office/powerpoint/2010/main" val="4113486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Autofit/>
          </a:bodyPr>
          <a:lstStyle/>
          <a:p>
            <a:r>
              <a:rPr lang="nl-NL" sz="1800" b="0" dirty="0">
                <a:latin typeface="Montserrat SemiBold"/>
              </a:rPr>
              <a:t>Op de meeste systemen is er een map waar aanvullende documentatie te vinden is, zoals documentatiebestanden van softwareleveranciers van derden.</a:t>
            </a:r>
          </a:p>
          <a:p>
            <a:endParaRPr lang="nl-NL" sz="1800" dirty="0"/>
          </a:p>
          <a:p>
            <a:r>
              <a:rPr lang="nl-NL" sz="1800" b="0" dirty="0">
                <a:latin typeface="Montserrat SemiBold"/>
              </a:rPr>
              <a:t>Deze documentatiebestanden worden vaak README-bestanden genoemd en hebben doorgaans namen als README of </a:t>
            </a:r>
            <a:r>
              <a:rPr lang="nl-NL" sz="1800" b="0" dirty="0" err="1">
                <a:latin typeface="Montserrat SemiBold"/>
              </a:rPr>
              <a:t>readme.txt</a:t>
            </a:r>
            <a:r>
              <a:rPr lang="nl-NL" sz="1800" b="0" dirty="0">
                <a:latin typeface="Montserrat SemiBold"/>
              </a:rPr>
              <a:t>.</a:t>
            </a:r>
            <a:endParaRPr lang="nl-NL" sz="1800" dirty="0">
              <a:latin typeface="Montserrat SemiBold"/>
            </a:endParaRPr>
          </a:p>
          <a:p>
            <a:endParaRPr lang="nl-NL" sz="1800" dirty="0"/>
          </a:p>
          <a:p>
            <a:r>
              <a:rPr lang="nl-NL" sz="1800" b="0" dirty="0">
                <a:latin typeface="Montserrat SemiBold"/>
              </a:rPr>
              <a:t>Typische locaties voor deze bestanden zijn:</a:t>
            </a:r>
            <a:endParaRPr lang="nl-NL" sz="1800" dirty="0">
              <a:latin typeface="Montserrat SemiBold"/>
            </a:endParaRPr>
          </a:p>
          <a:p>
            <a:pPr lvl="1"/>
            <a:r>
              <a:rPr lang="nl-NL" sz="1600" b="0" dirty="0">
                <a:latin typeface="Montserrat SemiBold"/>
              </a:rPr>
              <a:t>/</a:t>
            </a:r>
            <a:r>
              <a:rPr lang="nl-NL" sz="1600" b="0" dirty="0" err="1">
                <a:latin typeface="Montserrat SemiBold"/>
              </a:rPr>
              <a:t>usr</a:t>
            </a:r>
            <a:r>
              <a:rPr lang="nl-NL" sz="1600" b="0" dirty="0">
                <a:latin typeface="Montserrat SemiBold"/>
              </a:rPr>
              <a:t> /share/</a:t>
            </a:r>
            <a:r>
              <a:rPr lang="nl-NL" sz="1600" b="0" dirty="0" err="1">
                <a:latin typeface="Montserrat SemiBold"/>
              </a:rPr>
              <a:t>doc</a:t>
            </a:r>
            <a:endParaRPr lang="nl-NL" sz="1600" dirty="0">
              <a:latin typeface="Montserrat SemiBold"/>
            </a:endParaRPr>
          </a:p>
          <a:p>
            <a:pPr lvl="1"/>
            <a:r>
              <a:rPr lang="nl-NL" sz="1600" b="0" dirty="0">
                <a:latin typeface="Montserrat SemiBold"/>
              </a:rPr>
              <a:t>/</a:t>
            </a:r>
            <a:r>
              <a:rPr lang="nl-NL" sz="1600" b="0" dirty="0" err="1">
                <a:latin typeface="Montserrat SemiBold"/>
              </a:rPr>
              <a:t>usr</a:t>
            </a:r>
            <a:r>
              <a:rPr lang="nl-NL" sz="1600" b="0" dirty="0">
                <a:latin typeface="Montserrat SemiBold"/>
              </a:rPr>
              <a:t>/</a:t>
            </a:r>
            <a:r>
              <a:rPr lang="nl-NL" sz="1600" b="0" dirty="0" err="1">
                <a:latin typeface="Montserrat SemiBold"/>
              </a:rPr>
              <a:t>doc</a:t>
            </a:r>
            <a:r>
              <a:rPr lang="nl-NL" sz="1600" b="0" dirty="0">
                <a:latin typeface="Montserrat SemiBold"/>
              </a:rPr>
              <a:t>.</a:t>
            </a:r>
            <a:endParaRPr lang="nl-NL" sz="160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p:txBody>
          <a:bodyPr/>
          <a:lstStyle/>
          <a:p>
            <a:r>
              <a:rPr lang="nl-NL">
                <a:latin typeface="Montserrat ExtraBold"/>
              </a:rPr>
              <a:t>3.8. Hulp opvragen.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55</a:t>
            </a:fld>
            <a:endParaRPr lang="nl-BE"/>
          </a:p>
        </p:txBody>
      </p:sp>
    </p:spTree>
    <p:extLst>
      <p:ext uri="{BB962C8B-B14F-4D97-AF65-F5344CB8AC3E}">
        <p14:creationId xmlns:p14="http://schemas.microsoft.com/office/powerpoint/2010/main" val="2483398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3587AF-9D5B-8543-AD51-6552A0AEB2DE}"/>
              </a:ext>
            </a:extLst>
          </p:cNvPr>
          <p:cNvSpPr>
            <a:spLocks noGrp="1"/>
          </p:cNvSpPr>
          <p:nvPr>
            <p:ph type="ctrTitle"/>
          </p:nvPr>
        </p:nvSpPr>
        <p:spPr/>
        <p:txBody>
          <a:bodyPr/>
          <a:lstStyle/>
          <a:p>
            <a:r>
              <a:rPr lang="nl-BE"/>
              <a:t>3.9. Bestandssysteem.</a:t>
            </a:r>
          </a:p>
        </p:txBody>
      </p:sp>
    </p:spTree>
    <p:extLst>
      <p:ext uri="{BB962C8B-B14F-4D97-AF65-F5344CB8AC3E}">
        <p14:creationId xmlns:p14="http://schemas.microsoft.com/office/powerpoint/2010/main" val="3710365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70000" lnSpcReduction="20000"/>
          </a:bodyPr>
          <a:lstStyle/>
          <a:p>
            <a:r>
              <a:rPr lang="nl-NL" b="0">
                <a:latin typeface="Montserrat SemiBold"/>
              </a:rPr>
              <a:t>In Linux wordt alles bewaard in bestanden.</a:t>
            </a:r>
          </a:p>
          <a:p>
            <a:endParaRPr lang="nl-NL" b="0">
              <a:latin typeface="Montserrat SemiBold"/>
            </a:endParaRPr>
          </a:p>
          <a:p>
            <a:r>
              <a:rPr lang="nl-NL" b="0">
                <a:latin typeface="Montserrat SemiBold"/>
              </a:rPr>
              <a:t>Bestanden worden gebruikt om gegevens op te slaan, zoals tekst, afbeeldingen en programma's.</a:t>
            </a:r>
          </a:p>
          <a:p>
            <a:endParaRPr lang="nl-NL" b="0">
              <a:latin typeface="Montserrat SemiBold"/>
            </a:endParaRPr>
          </a:p>
          <a:p>
            <a:r>
              <a:rPr lang="nl-NL" b="0">
                <a:latin typeface="Montserrat SemiBold"/>
              </a:rPr>
              <a:t>Een map (</a:t>
            </a:r>
            <a:r>
              <a:rPr lang="nl-NL" b="0" i="1">
                <a:latin typeface="Montserrat SemiBold"/>
              </a:rPr>
              <a:t>directory</a:t>
            </a:r>
            <a:r>
              <a:rPr lang="nl-NL" b="0">
                <a:latin typeface="Montserrat SemiBold"/>
              </a:rPr>
              <a:t>) is een type bestand dat gebruikt wordt om andere bestanden in te bewaren.</a:t>
            </a:r>
          </a:p>
          <a:p>
            <a:endParaRPr lang="nl-NL" b="0">
              <a:latin typeface="Montserrat SemiBold"/>
            </a:endParaRPr>
          </a:p>
          <a:p>
            <a:r>
              <a:rPr lang="nl-NL" b="0">
                <a:latin typeface="Montserrat SemiBold"/>
              </a:rPr>
              <a:t>Met mappen kun je een hiërarchische organisatiestructuur opzetten.</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57</a:t>
            </a:fld>
            <a:endParaRPr lang="nl-BE"/>
          </a:p>
        </p:txBody>
      </p:sp>
    </p:spTree>
    <p:extLst>
      <p:ext uri="{BB962C8B-B14F-4D97-AF65-F5344CB8AC3E}">
        <p14:creationId xmlns:p14="http://schemas.microsoft.com/office/powerpoint/2010/main" val="3823083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000" b="0">
                <a:latin typeface="Montserrat SemiBold"/>
              </a:rPr>
              <a:t>De Linux mappenstructuur (</a:t>
            </a:r>
            <a:r>
              <a:rPr lang="nl-NL" sz="2000" b="0" i="1">
                <a:latin typeface="Montserrat SemiBold"/>
              </a:rPr>
              <a:t>filesystem</a:t>
            </a:r>
            <a:r>
              <a:rPr lang="nl-NL" sz="2000" b="0">
                <a:latin typeface="Montserrat SemiBold"/>
              </a:rPr>
              <a:t>), heeft een </a:t>
            </a:r>
            <a:r>
              <a:rPr lang="nl-NL" sz="2000" b="0">
                <a:solidFill>
                  <a:srgbClr val="FF0000"/>
                </a:solidFill>
                <a:latin typeface="Montserrat SemiBold"/>
              </a:rPr>
              <a:t>root directory</a:t>
            </a:r>
            <a:r>
              <a:rPr lang="nl-NL" sz="2000" b="0">
                <a:latin typeface="Montserrat SemiBold"/>
              </a:rPr>
              <a:t> (voorgesteld door een slash: ‘</a:t>
            </a:r>
            <a:r>
              <a:rPr lang="nl-NL" sz="2000" b="0">
                <a:solidFill>
                  <a:srgbClr val="FF0000"/>
                </a:solidFill>
                <a:latin typeface="Montserrat SemiBold"/>
              </a:rPr>
              <a:t>/</a:t>
            </a:r>
            <a:r>
              <a:rPr lang="nl-NL" sz="2000" b="0">
                <a:latin typeface="Montserrat SemiBold"/>
              </a:rPr>
              <a:t>’) op het hoogste niveau.</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58</a:t>
            </a:fld>
            <a:endParaRPr lang="nl-BE"/>
          </a:p>
        </p:txBody>
      </p:sp>
      <p:pic>
        <p:nvPicPr>
          <p:cNvPr id="8" name="Google Shape;183;p28">
            <a:extLst>
              <a:ext uri="{FF2B5EF4-FFF2-40B4-BE49-F238E27FC236}">
                <a16:creationId xmlns:a16="http://schemas.microsoft.com/office/drawing/2014/main" id="{5D780122-A92D-5C43-B5C3-44D5ACF8DEF7}"/>
              </a:ext>
            </a:extLst>
          </p:cNvPr>
          <p:cNvPicPr preferRelativeResize="0"/>
          <p:nvPr/>
        </p:nvPicPr>
        <p:blipFill>
          <a:blip r:embed="rId3">
            <a:alphaModFix/>
          </a:blip>
          <a:stretch>
            <a:fillRect/>
          </a:stretch>
        </p:blipFill>
        <p:spPr>
          <a:xfrm>
            <a:off x="1825197" y="2101932"/>
            <a:ext cx="5493605" cy="2804667"/>
          </a:xfrm>
          <a:prstGeom prst="rect">
            <a:avLst/>
          </a:prstGeom>
          <a:noFill/>
          <a:ln>
            <a:noFill/>
          </a:ln>
        </p:spPr>
      </p:pic>
    </p:spTree>
    <p:extLst>
      <p:ext uri="{BB962C8B-B14F-4D97-AF65-F5344CB8AC3E}">
        <p14:creationId xmlns:p14="http://schemas.microsoft.com/office/powerpoint/2010/main" val="916298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4290130" y="1406731"/>
            <a:ext cx="4731234" cy="3124999"/>
          </a:xfrm>
        </p:spPr>
        <p:txBody>
          <a:bodyPr vert="horz" lIns="91440" tIns="45720" rIns="91440" bIns="45720" rtlCol="0" anchor="t">
            <a:normAutofit/>
          </a:bodyPr>
          <a:lstStyle/>
          <a:p>
            <a:r>
              <a:rPr lang="nl-NL" sz="1800" b="0">
                <a:latin typeface="Montserrat SemiBold"/>
              </a:rPr>
              <a:t>Om de inhoud van de root directory te zien, gebruik je het commando </a:t>
            </a:r>
            <a:r>
              <a:rPr lang="nl-NL" sz="1800" b="0" err="1">
                <a:solidFill>
                  <a:srgbClr val="FF0000"/>
                </a:solidFill>
                <a:latin typeface="Montserrat SemiBold"/>
              </a:rPr>
              <a:t>ls</a:t>
            </a:r>
            <a:r>
              <a:rPr lang="nl-NL" sz="1800" b="0">
                <a:solidFill>
                  <a:srgbClr val="FF0000"/>
                </a:solidFill>
                <a:latin typeface="Montserrat SemiBold"/>
              </a:rPr>
              <a:t> -l</a:t>
            </a:r>
            <a:r>
              <a:rPr lang="nl-NL" sz="1800" b="0">
                <a:latin typeface="Montserrat SemiBold"/>
              </a:rPr>
              <a:t> met een ‘</a:t>
            </a:r>
            <a:r>
              <a:rPr lang="nl-NL" sz="1800" b="0">
                <a:solidFill>
                  <a:srgbClr val="FF0000"/>
                </a:solidFill>
                <a:latin typeface="Montserrat SemiBold"/>
              </a:rPr>
              <a:t>/</a:t>
            </a:r>
            <a:r>
              <a:rPr lang="nl-NL" sz="1800" b="0">
                <a:latin typeface="Montserrat SemiBold"/>
              </a:rPr>
              <a:t>’ als argument.</a:t>
            </a:r>
          </a:p>
          <a:p>
            <a:pPr marL="0" indent="0">
              <a:buNone/>
            </a:pPr>
            <a:endParaRPr lang="nl-NL" sz="1800" b="0">
              <a:latin typeface="Montserrat SemiBold"/>
            </a:endParaRPr>
          </a:p>
          <a:p>
            <a:r>
              <a:rPr lang="nl-NL" sz="1800" b="0">
                <a:latin typeface="Montserrat SemiBold"/>
              </a:rPr>
              <a:t>Merk op dat er veel mappen zijn met beschrijvende namen, zoals </a:t>
            </a:r>
            <a:r>
              <a:rPr lang="nl-NL" sz="1800" b="0">
                <a:solidFill>
                  <a:srgbClr val="FF0000"/>
                </a:solidFill>
                <a:latin typeface="Montserrat SemiBold"/>
              </a:rPr>
              <a:t>/boot</a:t>
            </a:r>
            <a:r>
              <a:rPr lang="nl-NL" sz="1800" b="0">
                <a:solidFill>
                  <a:schemeClr val="bg2"/>
                </a:solidFill>
                <a:latin typeface="Montserrat SemiBold"/>
              </a:rPr>
              <a:t> met</a:t>
            </a:r>
            <a:r>
              <a:rPr lang="nl-NL" sz="1800" b="0">
                <a:latin typeface="Montserrat SemiBold"/>
              </a:rPr>
              <a:t> bestanden om de computer op te starten.</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59</a:t>
            </a:fld>
            <a:endParaRPr lang="nl-BE"/>
          </a:p>
        </p:txBody>
      </p:sp>
      <p:pic>
        <p:nvPicPr>
          <p:cNvPr id="9" name="Afbeelding 8" descr="Afbeelding met tekst&#10;&#10;Automatisch gegenereerde beschrijving">
            <a:extLst>
              <a:ext uri="{FF2B5EF4-FFF2-40B4-BE49-F238E27FC236}">
                <a16:creationId xmlns:a16="http://schemas.microsoft.com/office/drawing/2014/main" id="{5D82FCF9-112A-C747-BC38-E9B9E8F0E371}"/>
              </a:ext>
            </a:extLst>
          </p:cNvPr>
          <p:cNvPicPr>
            <a:picLocks noChangeAspect="1"/>
          </p:cNvPicPr>
          <p:nvPr/>
        </p:nvPicPr>
        <p:blipFill>
          <a:blip r:embed="rId3"/>
          <a:stretch>
            <a:fillRect/>
          </a:stretch>
        </p:blipFill>
        <p:spPr>
          <a:xfrm>
            <a:off x="795338" y="1406731"/>
            <a:ext cx="3326088" cy="3217776"/>
          </a:xfrm>
          <a:prstGeom prst="rect">
            <a:avLst/>
          </a:prstGeom>
          <a:ln>
            <a:solidFill>
              <a:schemeClr val="bg2"/>
            </a:solidFill>
          </a:ln>
        </p:spPr>
      </p:pic>
    </p:spTree>
    <p:extLst>
      <p:ext uri="{BB962C8B-B14F-4D97-AF65-F5344CB8AC3E}">
        <p14:creationId xmlns:p14="http://schemas.microsoft.com/office/powerpoint/2010/main" val="154516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el 8">
            <a:extLst>
              <a:ext uri="{FF2B5EF4-FFF2-40B4-BE49-F238E27FC236}">
                <a16:creationId xmlns:a16="http://schemas.microsoft.com/office/drawing/2014/main" id="{3ED37129-2FC4-4EA3-A689-E092B6BC9AFD}"/>
              </a:ext>
            </a:extLst>
          </p:cNvPr>
          <p:cNvGraphicFramePr>
            <a:graphicFrameLocks noGrp="1"/>
          </p:cNvGraphicFramePr>
          <p:nvPr>
            <p:ph idx="1"/>
            <p:extLst>
              <p:ext uri="{D42A27DB-BD31-4B8C-83A1-F6EECF244321}">
                <p14:modId xmlns:p14="http://schemas.microsoft.com/office/powerpoint/2010/main" val="3395556710"/>
              </p:ext>
            </p:extLst>
          </p:nvPr>
        </p:nvGraphicFramePr>
        <p:xfrm>
          <a:off x="767906" y="1486472"/>
          <a:ext cx="7690104" cy="2225040"/>
        </p:xfrm>
        <a:graphic>
          <a:graphicData uri="http://schemas.openxmlformats.org/drawingml/2006/table">
            <a:tbl>
              <a:tblPr firstRow="1" bandRow="1">
                <a:tableStyleId>{08FB837D-C827-4EFA-A057-4D05807E0F7C}</a:tableStyleId>
              </a:tblPr>
              <a:tblGrid>
                <a:gridCol w="4114800">
                  <a:extLst>
                    <a:ext uri="{9D8B030D-6E8A-4147-A177-3AD203B41FA5}">
                      <a16:colId xmlns:a16="http://schemas.microsoft.com/office/drawing/2014/main" val="3650763746"/>
                    </a:ext>
                  </a:extLst>
                </a:gridCol>
                <a:gridCol w="3575304">
                  <a:extLst>
                    <a:ext uri="{9D8B030D-6E8A-4147-A177-3AD203B41FA5}">
                      <a16:colId xmlns:a16="http://schemas.microsoft.com/office/drawing/2014/main" val="3548221162"/>
                    </a:ext>
                  </a:extLst>
                </a:gridCol>
              </a:tblGrid>
              <a:tr h="370840">
                <a:tc>
                  <a:txBody>
                    <a:bodyPr/>
                    <a:lstStyle/>
                    <a:p>
                      <a:endParaRPr lang="nl-NL"/>
                    </a:p>
                  </a:txBody>
                  <a:tcPr/>
                </a:tc>
                <a:tc>
                  <a:txBody>
                    <a:bodyPr/>
                    <a:lstStyle/>
                    <a:p>
                      <a:r>
                        <a:rPr lang="nl-NL"/>
                        <a:t>Hoofdstuk in </a:t>
                      </a:r>
                      <a:r>
                        <a:rPr lang="nl-NL" err="1"/>
                        <a:t>NetAcad</a:t>
                      </a:r>
                      <a:r>
                        <a:rPr lang="nl-NL"/>
                        <a:t> cursus.</a:t>
                      </a:r>
                    </a:p>
                  </a:txBody>
                  <a:tcPr/>
                </a:tc>
                <a:extLst>
                  <a:ext uri="{0D108BD9-81ED-4DB2-BD59-A6C34878D82A}">
                    <a16:rowId xmlns:a16="http://schemas.microsoft.com/office/drawing/2014/main" val="2824004132"/>
                  </a:ext>
                </a:extLst>
              </a:tr>
              <a:tr h="370840">
                <a:tc>
                  <a:txBody>
                    <a:bodyPr/>
                    <a:lstStyle/>
                    <a:p>
                      <a:r>
                        <a:rPr lang="nl-NL"/>
                        <a:t>3.6. </a:t>
                      </a:r>
                      <a:r>
                        <a:rPr lang="nl-NL" sz="1800" b="0" i="0" u="none" strike="noStrike" noProof="0">
                          <a:latin typeface="Arial"/>
                        </a:rPr>
                        <a:t>Aanhalingstekens.</a:t>
                      </a:r>
                      <a:endParaRPr lang="nl-NL"/>
                    </a:p>
                  </a:txBody>
                  <a:tcPr/>
                </a:tc>
                <a:tc>
                  <a:txBody>
                    <a:bodyPr/>
                    <a:lstStyle/>
                    <a:p>
                      <a:r>
                        <a:rPr lang="nl-NL" err="1"/>
                        <a:t>Chapter</a:t>
                      </a:r>
                      <a:r>
                        <a:rPr lang="nl-NL"/>
                        <a:t> 5</a:t>
                      </a:r>
                    </a:p>
                  </a:txBody>
                  <a:tcPr/>
                </a:tc>
                <a:extLst>
                  <a:ext uri="{0D108BD9-81ED-4DB2-BD59-A6C34878D82A}">
                    <a16:rowId xmlns:a16="http://schemas.microsoft.com/office/drawing/2014/main" val="1619526032"/>
                  </a:ext>
                </a:extLst>
              </a:tr>
              <a:tr h="370840">
                <a:tc>
                  <a:txBody>
                    <a:bodyPr/>
                    <a:lstStyle/>
                    <a:p>
                      <a:pPr lvl="0">
                        <a:buNone/>
                      </a:pPr>
                      <a:r>
                        <a:rPr lang="nl-NL" sz="1800" u="none" strike="noStrike" noProof="0"/>
                        <a:t>3.7. Puntkomma.</a:t>
                      </a:r>
                      <a:endParaRPr lang="nl-NL"/>
                    </a:p>
                  </a:txBody>
                  <a:tcPr/>
                </a:tc>
                <a:tc>
                  <a:txBody>
                    <a:bodyPr/>
                    <a:lstStyle/>
                    <a:p>
                      <a:r>
                        <a:rPr lang="nl-NL" err="1"/>
                        <a:t>Chapter</a:t>
                      </a:r>
                      <a:r>
                        <a:rPr lang="nl-NL"/>
                        <a:t> 5</a:t>
                      </a:r>
                    </a:p>
                  </a:txBody>
                  <a:tcPr/>
                </a:tc>
                <a:extLst>
                  <a:ext uri="{0D108BD9-81ED-4DB2-BD59-A6C34878D82A}">
                    <a16:rowId xmlns:a16="http://schemas.microsoft.com/office/drawing/2014/main" val="817921465"/>
                  </a:ext>
                </a:extLst>
              </a:tr>
              <a:tr h="370840">
                <a:tc>
                  <a:txBody>
                    <a:bodyPr/>
                    <a:lstStyle/>
                    <a:p>
                      <a:pPr lvl="0">
                        <a:buNone/>
                      </a:pPr>
                      <a:r>
                        <a:rPr lang="nl-NL" sz="1800" u="none" strike="noStrike" noProof="0"/>
                        <a:t>3.8. </a:t>
                      </a:r>
                      <a:r>
                        <a:rPr lang="nl-NL" sz="1800" b="0" i="0" u="none" strike="noStrike" noProof="0">
                          <a:latin typeface="Arial"/>
                        </a:rPr>
                        <a:t>Hulp opvragen.</a:t>
                      </a:r>
                      <a:endParaRPr lang="nl-NL"/>
                    </a:p>
                  </a:txBody>
                  <a:tcPr/>
                </a:tc>
                <a:tc>
                  <a:txBody>
                    <a:bodyPr/>
                    <a:lstStyle/>
                    <a:p>
                      <a:r>
                        <a:rPr lang="nl-NL" err="1"/>
                        <a:t>Chapter</a:t>
                      </a:r>
                      <a:r>
                        <a:rPr lang="nl-NL"/>
                        <a:t> 6</a:t>
                      </a:r>
                    </a:p>
                  </a:txBody>
                  <a:tcPr/>
                </a:tc>
                <a:extLst>
                  <a:ext uri="{0D108BD9-81ED-4DB2-BD59-A6C34878D82A}">
                    <a16:rowId xmlns:a16="http://schemas.microsoft.com/office/drawing/2014/main" val="2655589411"/>
                  </a:ext>
                </a:extLst>
              </a:tr>
              <a:tr h="370840">
                <a:tc>
                  <a:txBody>
                    <a:bodyPr/>
                    <a:lstStyle/>
                    <a:p>
                      <a:pPr lvl="0">
                        <a:buNone/>
                      </a:pPr>
                      <a:r>
                        <a:rPr lang="nl-NL" sz="1800" u="none" strike="noStrike" noProof="0"/>
                        <a:t>3.9. </a:t>
                      </a:r>
                      <a:r>
                        <a:rPr lang="nl-NL" sz="1800" b="0" i="0" u="none" strike="noStrike" noProof="0">
                          <a:latin typeface="Arial"/>
                        </a:rPr>
                        <a:t>Bestandssysteem.</a:t>
                      </a:r>
                      <a:endParaRPr lang="nl-NL"/>
                    </a:p>
                  </a:txBody>
                  <a:tcPr/>
                </a:tc>
                <a:tc>
                  <a:txBody>
                    <a:bodyPr/>
                    <a:lstStyle/>
                    <a:p>
                      <a:r>
                        <a:rPr lang="nl-NL" err="1"/>
                        <a:t>Chapter</a:t>
                      </a:r>
                      <a:r>
                        <a:rPr lang="nl-NL"/>
                        <a:t> 7</a:t>
                      </a:r>
                    </a:p>
                  </a:txBody>
                  <a:tcPr/>
                </a:tc>
                <a:extLst>
                  <a:ext uri="{0D108BD9-81ED-4DB2-BD59-A6C34878D82A}">
                    <a16:rowId xmlns:a16="http://schemas.microsoft.com/office/drawing/2014/main" val="1264426197"/>
                  </a:ext>
                </a:extLst>
              </a:tr>
              <a:tr h="370840">
                <a:tc>
                  <a:txBody>
                    <a:bodyPr/>
                    <a:lstStyle/>
                    <a:p>
                      <a:pPr lvl="0">
                        <a:buNone/>
                      </a:pPr>
                      <a:r>
                        <a:rPr lang="nl-NL" sz="1800" u="none" strike="noStrike" noProof="0"/>
                        <a:t>3.10. Inhoud van mappen.</a:t>
                      </a:r>
                      <a:endParaRPr lang="nl-NL"/>
                    </a:p>
                  </a:txBody>
                  <a:tcPr/>
                </a:tc>
                <a:tc>
                  <a:txBody>
                    <a:bodyPr/>
                    <a:lstStyle/>
                    <a:p>
                      <a:r>
                        <a:rPr lang="nl-NL" err="1"/>
                        <a:t>Chapter</a:t>
                      </a:r>
                      <a:r>
                        <a:rPr lang="nl-NL"/>
                        <a:t> 7</a:t>
                      </a:r>
                    </a:p>
                  </a:txBody>
                  <a:tcPr/>
                </a:tc>
                <a:extLst>
                  <a:ext uri="{0D108BD9-81ED-4DB2-BD59-A6C34878D82A}">
                    <a16:rowId xmlns:a16="http://schemas.microsoft.com/office/drawing/2014/main" val="3625633391"/>
                  </a:ext>
                </a:extLst>
              </a:tr>
            </a:tbl>
          </a:graphicData>
        </a:graphic>
      </p:graphicFrame>
      <p:sp>
        <p:nvSpPr>
          <p:cNvPr id="3" name="Titel 2">
            <a:extLst>
              <a:ext uri="{FF2B5EF4-FFF2-40B4-BE49-F238E27FC236}">
                <a16:creationId xmlns:a16="http://schemas.microsoft.com/office/drawing/2014/main" id="{27A15335-1471-457C-A734-C22099A8F7C0}"/>
              </a:ext>
            </a:extLst>
          </p:cNvPr>
          <p:cNvSpPr>
            <a:spLocks noGrp="1"/>
          </p:cNvSpPr>
          <p:nvPr>
            <p:ph type="ctrTitle"/>
          </p:nvPr>
        </p:nvSpPr>
        <p:spPr/>
        <p:txBody>
          <a:bodyPr/>
          <a:lstStyle/>
          <a:p>
            <a:r>
              <a:rPr lang="nl-NL">
                <a:latin typeface="Montserrat ExtraBold"/>
              </a:rPr>
              <a:t>Inhoudsopgave.</a:t>
            </a:r>
            <a:endParaRPr lang="nl-NL"/>
          </a:p>
        </p:txBody>
      </p:sp>
      <p:sp>
        <p:nvSpPr>
          <p:cNvPr id="4" name="Tijdelijke aanduiding voor tekst 3">
            <a:extLst>
              <a:ext uri="{FF2B5EF4-FFF2-40B4-BE49-F238E27FC236}">
                <a16:creationId xmlns:a16="http://schemas.microsoft.com/office/drawing/2014/main" id="{DCF4040D-D902-4600-A607-5D0CCB018F57}"/>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917B73B9-A17D-42BB-A8A1-9E22D785937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F1811CE9-D870-4290-96CD-5C5A4B496C46}"/>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CC28171A-37D0-4BEE-A9DD-4462F776294F}"/>
              </a:ext>
            </a:extLst>
          </p:cNvPr>
          <p:cNvSpPr>
            <a:spLocks noGrp="1"/>
          </p:cNvSpPr>
          <p:nvPr>
            <p:ph type="sldNum" sz="quarter" idx="15"/>
          </p:nvPr>
        </p:nvSpPr>
        <p:spPr/>
        <p:txBody>
          <a:bodyPr/>
          <a:lstStyle/>
          <a:p>
            <a:fld id="{B0EEF914-8D73-5B41-B290-03D35A232D30}" type="slidenum">
              <a:rPr lang="nl-BE" smtClean="0"/>
              <a:t>6</a:t>
            </a:fld>
            <a:endParaRPr lang="nl-BE"/>
          </a:p>
        </p:txBody>
      </p:sp>
    </p:spTree>
    <p:extLst>
      <p:ext uri="{BB962C8B-B14F-4D97-AF65-F5344CB8AC3E}">
        <p14:creationId xmlns:p14="http://schemas.microsoft.com/office/powerpoint/2010/main" val="1159818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lnSpcReduction="10000"/>
          </a:bodyPr>
          <a:lstStyle/>
          <a:p>
            <a:r>
              <a:rPr lang="nl-NL" sz="1600" b="0">
                <a:latin typeface="Montserrat SemiBold"/>
              </a:rPr>
              <a:t>Op de meeste Linux distributies is er een directory met de naam </a:t>
            </a:r>
            <a:r>
              <a:rPr lang="nl-NL" sz="1600" b="0">
                <a:solidFill>
                  <a:srgbClr val="FF0000"/>
                </a:solidFill>
                <a:latin typeface="Montserrat SemiBold"/>
              </a:rPr>
              <a:t>home</a:t>
            </a:r>
            <a:r>
              <a:rPr lang="nl-NL" sz="1600" b="0">
                <a:latin typeface="Montserrat SemiBold"/>
              </a:rPr>
              <a:t> onder de root.</a:t>
            </a:r>
          </a:p>
          <a:p>
            <a:endParaRPr lang="nl-NL" sz="1600" b="0">
              <a:latin typeface="Montserrat SemiBold"/>
            </a:endParaRPr>
          </a:p>
          <a:p>
            <a:r>
              <a:rPr lang="nl-NL" sz="1600" b="0">
                <a:latin typeface="Montserrat SemiBold"/>
              </a:rPr>
              <a:t>Onder deze home directory bevindt zich een </a:t>
            </a:r>
            <a:r>
              <a:rPr lang="nl-NL" sz="1600" b="0">
                <a:solidFill>
                  <a:srgbClr val="FF0000"/>
                </a:solidFill>
                <a:latin typeface="Montserrat SemiBold"/>
              </a:rPr>
              <a:t>map (</a:t>
            </a:r>
            <a:r>
              <a:rPr lang="nl-NL" sz="1600" b="0" i="1">
                <a:solidFill>
                  <a:srgbClr val="FF0000"/>
                </a:solidFill>
                <a:latin typeface="Montserrat SemiBold"/>
              </a:rPr>
              <a:t>directory</a:t>
            </a:r>
            <a:r>
              <a:rPr lang="nl-NL" sz="1600" b="0">
                <a:solidFill>
                  <a:srgbClr val="FF0000"/>
                </a:solidFill>
                <a:latin typeface="Montserrat SemiBold"/>
              </a:rPr>
              <a:t>) voor elke gebruiker</a:t>
            </a:r>
            <a:r>
              <a:rPr lang="nl-NL" sz="1600" b="0">
                <a:latin typeface="Montserrat SemiBold"/>
              </a:rPr>
              <a:t> die de naam van de gebruiker krijgt en waarin de gebruiker automatisch terechtkomt bij het openen van een shell.</a:t>
            </a:r>
          </a:p>
          <a:p>
            <a:pPr lvl="1"/>
            <a:r>
              <a:rPr lang="nl-NL" sz="1400" b="0">
                <a:latin typeface="Montserrat SemiBold"/>
              </a:rPr>
              <a:t>De gebruiker heeft de volledige controle om extra bestanden en mappen in hun homedirectory te maken en te verwijderen.</a:t>
            </a:r>
          </a:p>
          <a:p>
            <a:pPr lvl="1"/>
            <a:r>
              <a:rPr lang="nl-NL" sz="1400" b="0">
                <a:latin typeface="Montserrat SemiBold"/>
              </a:rPr>
              <a:t>De meeste andere mappen in een Linux bestandssysteem zijn beveiligd met bestandsrechten.</a:t>
            </a:r>
          </a:p>
          <a:p>
            <a:endParaRPr lang="nl-NL" sz="1600" b="0">
              <a:latin typeface="Montserrat SemiBold"/>
            </a:endParaRPr>
          </a:p>
          <a:p>
            <a:r>
              <a:rPr lang="nl-NL" sz="1600" b="0">
                <a:latin typeface="Montserrat SemiBold"/>
              </a:rPr>
              <a:t>De </a:t>
            </a:r>
            <a:r>
              <a:rPr lang="nl-NL" sz="1600" b="0">
                <a:solidFill>
                  <a:srgbClr val="FF0000"/>
                </a:solidFill>
                <a:latin typeface="Montserrat SemiBold"/>
              </a:rPr>
              <a:t>home directory </a:t>
            </a:r>
            <a:r>
              <a:rPr lang="nl-NL" sz="1600" b="0">
                <a:latin typeface="Montserrat SemiBold"/>
              </a:rPr>
              <a:t>wordt voorgesteld door het ‘</a:t>
            </a:r>
            <a:r>
              <a:rPr lang="nl-NL" sz="1600" b="0">
                <a:solidFill>
                  <a:srgbClr val="FF0000"/>
                </a:solidFill>
                <a:latin typeface="Montserrat SemiBold"/>
              </a:rPr>
              <a:t>~</a:t>
            </a:r>
            <a:r>
              <a:rPr lang="nl-NL" sz="1600" b="0">
                <a:latin typeface="Montserrat SemiBold"/>
              </a:rPr>
              <a:t>’–teken</a:t>
            </a:r>
            <a:br>
              <a:rPr lang="nl-NL" sz="1600" b="0">
                <a:latin typeface="Montserrat SemiBold"/>
              </a:rPr>
            </a:br>
            <a:r>
              <a:rPr lang="nl-NL" sz="1600" b="0">
                <a:latin typeface="Montserrat SemiBold"/>
              </a:rPr>
              <a:t>(Windows: </a:t>
            </a:r>
            <a:r>
              <a:rPr lang="nl-NL" sz="1600" b="0" err="1">
                <a:latin typeface="Montserrat SemiBold"/>
              </a:rPr>
              <a:t>AltGr</a:t>
            </a:r>
            <a:r>
              <a:rPr lang="nl-NL" sz="1600" b="0">
                <a:latin typeface="Montserrat SemiBold"/>
              </a:rPr>
              <a:t> + = + spatie, Mac: Option + N).</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60</a:t>
            </a:fld>
            <a:endParaRPr lang="nl-BE"/>
          </a:p>
        </p:txBody>
      </p:sp>
    </p:spTree>
    <p:extLst>
      <p:ext uri="{BB962C8B-B14F-4D97-AF65-F5344CB8AC3E}">
        <p14:creationId xmlns:p14="http://schemas.microsoft.com/office/powerpoint/2010/main" val="389969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000" b="0">
                <a:latin typeface="Montserrat SemiBold"/>
              </a:rPr>
              <a:t>Een gebruiker met de naam </a:t>
            </a:r>
            <a:r>
              <a:rPr lang="nl-NL" sz="2000" b="0" err="1">
                <a:latin typeface="Montserrat SemiBold"/>
              </a:rPr>
              <a:t>sysadmin</a:t>
            </a:r>
            <a:r>
              <a:rPr lang="nl-NL" sz="2000" b="0">
                <a:latin typeface="Montserrat SemiBold"/>
              </a:rPr>
              <a:t> heeft bijvoorbeeld een home directory met de naam /home/</a:t>
            </a:r>
            <a:r>
              <a:rPr lang="nl-NL" sz="2000" b="0" err="1">
                <a:latin typeface="Montserrat SemiBold"/>
              </a:rPr>
              <a:t>sysadmin</a:t>
            </a:r>
            <a:r>
              <a:rPr lang="nl-NL" sz="2000" b="0">
                <a:latin typeface="Montserrat SemiBold"/>
              </a:rPr>
              <a:t>:</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61</a:t>
            </a:fld>
            <a:endParaRPr lang="nl-BE"/>
          </a:p>
        </p:txBody>
      </p:sp>
      <p:pic>
        <p:nvPicPr>
          <p:cNvPr id="8" name="Google Shape;224;p31">
            <a:extLst>
              <a:ext uri="{FF2B5EF4-FFF2-40B4-BE49-F238E27FC236}">
                <a16:creationId xmlns:a16="http://schemas.microsoft.com/office/drawing/2014/main" id="{D319647D-274D-A54A-86F7-45AF908CE006}"/>
              </a:ext>
            </a:extLst>
          </p:cNvPr>
          <p:cNvPicPr preferRelativeResize="0"/>
          <p:nvPr/>
        </p:nvPicPr>
        <p:blipFill>
          <a:blip r:embed="rId3">
            <a:alphaModFix/>
          </a:blip>
          <a:stretch>
            <a:fillRect/>
          </a:stretch>
        </p:blipFill>
        <p:spPr>
          <a:xfrm>
            <a:off x="960113" y="2419570"/>
            <a:ext cx="7896475" cy="2062700"/>
          </a:xfrm>
          <a:prstGeom prst="rect">
            <a:avLst/>
          </a:prstGeom>
          <a:noFill/>
          <a:ln>
            <a:noFill/>
          </a:ln>
        </p:spPr>
      </p:pic>
    </p:spTree>
    <p:extLst>
      <p:ext uri="{BB962C8B-B14F-4D97-AF65-F5344CB8AC3E}">
        <p14:creationId xmlns:p14="http://schemas.microsoft.com/office/powerpoint/2010/main" val="2028204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Autofit/>
          </a:bodyPr>
          <a:lstStyle/>
          <a:p>
            <a:r>
              <a:rPr lang="nl-NL" sz="2000" b="0">
                <a:latin typeface="Montserrat SemiBold"/>
              </a:rPr>
              <a:t>Het commando </a:t>
            </a:r>
            <a:r>
              <a:rPr lang="nl-NL" sz="2000" b="0" err="1">
                <a:solidFill>
                  <a:srgbClr val="FF0000"/>
                </a:solidFill>
                <a:latin typeface="Montserrat SemiBold"/>
              </a:rPr>
              <a:t>pwd</a:t>
            </a:r>
            <a:r>
              <a:rPr lang="nl-NL" sz="2000" b="0">
                <a:latin typeface="Montserrat SemiBold"/>
              </a:rPr>
              <a:t> (</a:t>
            </a:r>
            <a:r>
              <a:rPr lang="nl-NL" sz="2000" b="0" i="1">
                <a:latin typeface="Montserrat SemiBold"/>
              </a:rPr>
              <a:t>print </a:t>
            </a:r>
            <a:r>
              <a:rPr lang="nl-NL" sz="2000" b="0" i="1" err="1">
                <a:latin typeface="Montserrat SemiBold"/>
              </a:rPr>
              <a:t>working</a:t>
            </a:r>
            <a:r>
              <a:rPr lang="nl-NL" sz="2000" b="0" i="1">
                <a:latin typeface="Montserrat SemiBold"/>
              </a:rPr>
              <a:t> directory</a:t>
            </a:r>
            <a:r>
              <a:rPr lang="nl-NL" sz="2000" b="0">
                <a:latin typeface="Montserrat SemiBold"/>
              </a:rPr>
              <a:t>) toont de map waarin de gebruiker zich momenteel bevindt.</a:t>
            </a:r>
          </a:p>
          <a:p>
            <a:endParaRPr lang="nl-NL" sz="2000" b="0">
              <a:latin typeface="Montserrat SemiBold"/>
            </a:endParaRPr>
          </a:p>
          <a:p>
            <a:endParaRPr lang="nl-NL" sz="20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62</a:t>
            </a:fld>
            <a:endParaRPr lang="nl-BE"/>
          </a:p>
        </p:txBody>
      </p:sp>
      <p:pic>
        <p:nvPicPr>
          <p:cNvPr id="9" name="Afbeelding 8" descr="Afbeelding met tekst&#10;&#10;Automatisch gegenereerde beschrijving">
            <a:extLst>
              <a:ext uri="{FF2B5EF4-FFF2-40B4-BE49-F238E27FC236}">
                <a16:creationId xmlns:a16="http://schemas.microsoft.com/office/drawing/2014/main" id="{9B8C4331-C73A-E942-AC5A-E394E95819AE}"/>
              </a:ext>
            </a:extLst>
          </p:cNvPr>
          <p:cNvPicPr>
            <a:picLocks noChangeAspect="1"/>
          </p:cNvPicPr>
          <p:nvPr/>
        </p:nvPicPr>
        <p:blipFill>
          <a:blip r:embed="rId3"/>
          <a:stretch>
            <a:fillRect/>
          </a:stretch>
        </p:blipFill>
        <p:spPr>
          <a:xfrm>
            <a:off x="3067200" y="2571750"/>
            <a:ext cx="3009600" cy="539981"/>
          </a:xfrm>
          <a:prstGeom prst="rect">
            <a:avLst/>
          </a:prstGeom>
          <a:ln>
            <a:solidFill>
              <a:schemeClr val="bg2"/>
            </a:solidFill>
          </a:ln>
        </p:spPr>
      </p:pic>
    </p:spTree>
    <p:extLst>
      <p:ext uri="{BB962C8B-B14F-4D97-AF65-F5344CB8AC3E}">
        <p14:creationId xmlns:p14="http://schemas.microsoft.com/office/powerpoint/2010/main" val="261715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Autofit/>
          </a:bodyPr>
          <a:lstStyle/>
          <a:p>
            <a:r>
              <a:rPr lang="nl-NL" sz="2000" b="0" dirty="0">
                <a:latin typeface="Montserrat SemiBold"/>
              </a:rPr>
              <a:t>Gebruik het commando </a:t>
            </a:r>
            <a:r>
              <a:rPr lang="nl-NL" sz="2000" b="0" dirty="0">
                <a:solidFill>
                  <a:srgbClr val="FF0000"/>
                </a:solidFill>
                <a:latin typeface="Montserrat SemiBold"/>
              </a:rPr>
              <a:t>cd</a:t>
            </a:r>
            <a:r>
              <a:rPr lang="nl-NL" sz="2000" b="0" dirty="0">
                <a:latin typeface="Montserrat SemiBold"/>
              </a:rPr>
              <a:t> (</a:t>
            </a:r>
            <a:r>
              <a:rPr lang="nl-NL" sz="2000" b="0" i="1" dirty="0">
                <a:latin typeface="Montserrat SemiBold"/>
              </a:rPr>
              <a:t>change directory</a:t>
            </a:r>
            <a:r>
              <a:rPr lang="nl-NL" sz="2000" b="0" dirty="0">
                <a:latin typeface="Montserrat SemiBold"/>
              </a:rPr>
              <a:t>) om door het bestandssysteem te navigeren waarbij je als argument de naam van de map opgeeft. De wijziging van de map is ook te zien in de prompt.</a:t>
            </a:r>
          </a:p>
          <a:p>
            <a:endParaRPr lang="nl-NL" sz="2000" b="0" dirty="0">
              <a:latin typeface="Montserrat SemiBold"/>
            </a:endParaRPr>
          </a:p>
          <a:p>
            <a:endParaRPr lang="nl-NL" sz="2000" b="0" dirty="0">
              <a:latin typeface="Montserrat SemiBold"/>
            </a:endParaRPr>
          </a:p>
          <a:p>
            <a:r>
              <a:rPr lang="nl-NL" sz="2000" b="0" dirty="0">
                <a:latin typeface="Montserrat SemiBold"/>
              </a:rPr>
              <a:t>Indien een map niet bestaat, krijg je een</a:t>
            </a:r>
            <a:br>
              <a:rPr lang="nl-NL" sz="2000" b="0" dirty="0">
                <a:latin typeface="Montserrat SemiBold"/>
              </a:rPr>
            </a:br>
            <a:r>
              <a:rPr lang="nl-NL" sz="2000" b="0" dirty="0">
                <a:latin typeface="Montserrat SemiBold"/>
              </a:rPr>
              <a:t>foutmelding.</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63</a:t>
            </a:fld>
            <a:endParaRPr lang="nl-BE"/>
          </a:p>
        </p:txBody>
      </p:sp>
      <p:pic>
        <p:nvPicPr>
          <p:cNvPr id="9" name="Afbeelding 8" descr="Afbeelding met tekst&#10;&#10;Automatisch gegenereerde beschrijving">
            <a:extLst>
              <a:ext uri="{FF2B5EF4-FFF2-40B4-BE49-F238E27FC236}">
                <a16:creationId xmlns:a16="http://schemas.microsoft.com/office/drawing/2014/main" id="{FE572E2E-0A76-FE4A-BB15-9394A2B4C095}"/>
              </a:ext>
            </a:extLst>
          </p:cNvPr>
          <p:cNvPicPr>
            <a:picLocks noChangeAspect="1"/>
          </p:cNvPicPr>
          <p:nvPr/>
        </p:nvPicPr>
        <p:blipFill>
          <a:blip r:embed="rId3"/>
          <a:stretch>
            <a:fillRect/>
          </a:stretch>
        </p:blipFill>
        <p:spPr>
          <a:xfrm>
            <a:off x="2940951" y="2900089"/>
            <a:ext cx="3934800" cy="540071"/>
          </a:xfrm>
          <a:prstGeom prst="rect">
            <a:avLst/>
          </a:prstGeom>
          <a:ln>
            <a:solidFill>
              <a:schemeClr val="bg2"/>
            </a:solidFill>
          </a:ln>
        </p:spPr>
      </p:pic>
    </p:spTree>
    <p:extLst>
      <p:ext uri="{BB962C8B-B14F-4D97-AF65-F5344CB8AC3E}">
        <p14:creationId xmlns:p14="http://schemas.microsoft.com/office/powerpoint/2010/main" val="982347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Autofit/>
          </a:bodyPr>
          <a:lstStyle/>
          <a:p>
            <a:r>
              <a:rPr lang="nl-NL" sz="2000" b="0" dirty="0">
                <a:latin typeface="Montserrat SemiBold"/>
              </a:rPr>
              <a:t>Zonder argument brengt het cd-commando de gebruiker naar zijn homedirectory.</a:t>
            </a:r>
          </a:p>
          <a:p>
            <a:r>
              <a:rPr lang="nl-NL" sz="2000" b="0" dirty="0">
                <a:latin typeface="Montserrat SemiBold"/>
              </a:rPr>
              <a:t>Met behulp van </a:t>
            </a:r>
            <a:r>
              <a:rPr lang="nl-NL" sz="2000" b="0" dirty="0">
                <a:solidFill>
                  <a:srgbClr val="FF0000"/>
                </a:solidFill>
                <a:latin typeface="Montserrat SemiBold"/>
              </a:rPr>
              <a:t>cd -</a:t>
            </a:r>
            <a:r>
              <a:rPr lang="nl-NL" sz="2000" b="0" dirty="0">
                <a:latin typeface="Montserrat SemiBold"/>
              </a:rPr>
              <a:t> kan je terugspringen vanwaar je komt:</a:t>
            </a:r>
            <a:endParaRPr lang="nl-NL"/>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64</a:t>
            </a:fld>
            <a:endParaRPr lang="nl-BE"/>
          </a:p>
        </p:txBody>
      </p:sp>
      <p:pic>
        <p:nvPicPr>
          <p:cNvPr id="11" name="Picture 11" descr="Text&#10;&#10;Description automatically generated">
            <a:extLst>
              <a:ext uri="{FF2B5EF4-FFF2-40B4-BE49-F238E27FC236}">
                <a16:creationId xmlns:a16="http://schemas.microsoft.com/office/drawing/2014/main" id="{D1513D6F-CC94-3734-B1E9-7E07FF423740}"/>
              </a:ext>
            </a:extLst>
          </p:cNvPr>
          <p:cNvPicPr>
            <a:picLocks noChangeAspect="1"/>
          </p:cNvPicPr>
          <p:nvPr/>
        </p:nvPicPr>
        <p:blipFill>
          <a:blip r:embed="rId3"/>
          <a:stretch>
            <a:fillRect/>
          </a:stretch>
        </p:blipFill>
        <p:spPr>
          <a:xfrm>
            <a:off x="3200400" y="2788053"/>
            <a:ext cx="2743200" cy="1524947"/>
          </a:xfrm>
          <a:prstGeom prst="rect">
            <a:avLst/>
          </a:prstGeom>
          <a:ln>
            <a:solidFill>
              <a:schemeClr val="bg2"/>
            </a:solidFill>
          </a:ln>
        </p:spPr>
      </p:pic>
    </p:spTree>
    <p:extLst>
      <p:ext uri="{BB962C8B-B14F-4D97-AF65-F5344CB8AC3E}">
        <p14:creationId xmlns:p14="http://schemas.microsoft.com/office/powerpoint/2010/main" val="2741592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400" b="0" dirty="0">
                <a:latin typeface="Montserrat SemiBold"/>
              </a:rPr>
              <a:t>Een </a:t>
            </a:r>
            <a:r>
              <a:rPr lang="nl-NL" sz="2400" b="0" dirty="0">
                <a:solidFill>
                  <a:srgbClr val="FF0000"/>
                </a:solidFill>
                <a:latin typeface="Montserrat SemiBold"/>
              </a:rPr>
              <a:t>pad</a:t>
            </a:r>
            <a:r>
              <a:rPr lang="nl-NL" sz="2400" b="0" dirty="0">
                <a:latin typeface="Montserrat SemiBold"/>
              </a:rPr>
              <a:t> is een lijst met mappen, gescheiden door het teken ‘/’.</a:t>
            </a:r>
          </a:p>
          <a:p>
            <a:pPr lvl="1"/>
            <a:r>
              <a:rPr lang="nl-NL" sz="2000" b="0" dirty="0">
                <a:latin typeface="Montserrat SemiBold"/>
              </a:rPr>
              <a:t>Voorbeeld: /home/</a:t>
            </a:r>
            <a:r>
              <a:rPr lang="nl-NL" sz="2000" b="0" dirty="0" err="1">
                <a:latin typeface="Montserrat SemiBold"/>
              </a:rPr>
              <a:t>sysadmin</a:t>
            </a:r>
            <a:r>
              <a:rPr lang="nl-NL" sz="2000" b="0" dirty="0">
                <a:latin typeface="Montserrat SemiBold"/>
              </a:rPr>
              <a:t>.</a:t>
            </a:r>
          </a:p>
          <a:p>
            <a:pPr marL="0" indent="0">
              <a:buNone/>
            </a:pPr>
            <a:endParaRPr lang="nl-NL" sz="2400" b="0" dirty="0">
              <a:latin typeface="Montserrat SemiBold"/>
            </a:endParaRPr>
          </a:p>
          <a:p>
            <a:r>
              <a:rPr lang="nl-NL" sz="2400" b="0" dirty="0">
                <a:latin typeface="Montserrat SemiBold"/>
              </a:rPr>
              <a:t>Er zijn twee soorten paden:</a:t>
            </a:r>
          </a:p>
          <a:p>
            <a:pPr lvl="1"/>
            <a:r>
              <a:rPr lang="nl-NL" sz="2000" b="0" dirty="0">
                <a:latin typeface="Montserrat SemiBold"/>
              </a:rPr>
              <a:t>Absoluut</a:t>
            </a:r>
          </a:p>
          <a:p>
            <a:pPr lvl="1"/>
            <a:r>
              <a:rPr lang="nl-NL" sz="2000" b="0" dirty="0">
                <a:latin typeface="Montserrat SemiBold"/>
              </a:rPr>
              <a:t>Relatief</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65</a:t>
            </a:fld>
            <a:endParaRPr lang="nl-BE"/>
          </a:p>
        </p:txBody>
      </p:sp>
    </p:spTree>
    <p:extLst>
      <p:ext uri="{BB962C8B-B14F-4D97-AF65-F5344CB8AC3E}">
        <p14:creationId xmlns:p14="http://schemas.microsoft.com/office/powerpoint/2010/main" val="3097499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1600" b="0">
                <a:latin typeface="Montserrat SemiBold"/>
              </a:rPr>
              <a:t>Met </a:t>
            </a:r>
            <a:r>
              <a:rPr lang="nl-NL" sz="1600" b="0">
                <a:solidFill>
                  <a:srgbClr val="FF0000"/>
                </a:solidFill>
                <a:latin typeface="Montserrat SemiBold"/>
              </a:rPr>
              <a:t>absolute paden</a:t>
            </a:r>
            <a:r>
              <a:rPr lang="nl-NL" sz="1600" b="0">
                <a:latin typeface="Montserrat SemiBold"/>
              </a:rPr>
              <a:t> kan de gebruiker de </a:t>
            </a:r>
            <a:r>
              <a:rPr lang="nl-NL" sz="1600" b="0">
                <a:solidFill>
                  <a:srgbClr val="FF0000"/>
                </a:solidFill>
                <a:latin typeface="Montserrat SemiBold"/>
              </a:rPr>
              <a:t>exacte locatie </a:t>
            </a:r>
            <a:r>
              <a:rPr lang="nl-NL" sz="1600" b="0">
                <a:latin typeface="Montserrat SemiBold"/>
              </a:rPr>
              <a:t>van een directory specificeren.</a:t>
            </a:r>
          </a:p>
          <a:p>
            <a:pPr lvl="1"/>
            <a:r>
              <a:rPr lang="nl-NL" sz="1400" b="0">
                <a:latin typeface="Montserrat SemiBold"/>
              </a:rPr>
              <a:t>Absolute paden beginnen altijd bij de root directory en dus steeds met het ‘/’-teken.</a:t>
            </a:r>
          </a:p>
          <a:p>
            <a:pPr lvl="1"/>
            <a:r>
              <a:rPr lang="nl-NL" sz="1400" b="0">
                <a:latin typeface="Montserrat SemiBold"/>
              </a:rPr>
              <a:t>Handig om in </a:t>
            </a:r>
            <a:r>
              <a:rPr lang="nl-NL" sz="1400" b="0" u="sng">
                <a:latin typeface="Montserrat SemiBold"/>
              </a:rPr>
              <a:t>scripts</a:t>
            </a:r>
            <a:r>
              <a:rPr lang="nl-NL" sz="1400" b="0">
                <a:latin typeface="Montserrat SemiBold"/>
              </a:rPr>
              <a:t> toe te passen!</a:t>
            </a:r>
          </a:p>
          <a:p>
            <a:pPr marL="0" indent="0">
              <a:buNone/>
            </a:pPr>
            <a:endParaRPr lang="nl-NL" sz="1600" b="0">
              <a:latin typeface="Montserrat SemiBold"/>
            </a:endParaRPr>
          </a:p>
          <a:p>
            <a:r>
              <a:rPr lang="nl-NL" sz="1600" b="0">
                <a:latin typeface="Montserrat SemiBold"/>
              </a:rPr>
              <a:t>Het pad /home/</a:t>
            </a:r>
            <a:r>
              <a:rPr lang="nl-NL" sz="1600" b="0" err="1">
                <a:latin typeface="Montserrat SemiBold"/>
              </a:rPr>
              <a:t>sysadmin</a:t>
            </a:r>
            <a:r>
              <a:rPr lang="nl-NL" sz="1600" b="0">
                <a:latin typeface="Montserrat SemiBold"/>
              </a:rPr>
              <a:t> is een absoluut pad; het vertelt het systeem om:</a:t>
            </a:r>
          </a:p>
          <a:p>
            <a:pPr lvl="1"/>
            <a:r>
              <a:rPr lang="nl-NL" sz="1400" b="0">
                <a:latin typeface="Montserrat SemiBold"/>
              </a:rPr>
              <a:t>Begin bij de root directory (/) </a:t>
            </a:r>
            <a:r>
              <a:rPr lang="nl-NL" sz="1400" b="0">
                <a:latin typeface="Montserrat SemiBold"/>
                <a:sym typeface="Wingdings" pitchFamily="2" charset="2"/>
              </a:rPr>
              <a:t></a:t>
            </a:r>
            <a:r>
              <a:rPr lang="nl-NL" sz="1400" b="0">
                <a:latin typeface="Montserrat SemiBold"/>
              </a:rPr>
              <a:t> ga naar de home directory </a:t>
            </a:r>
            <a:r>
              <a:rPr lang="nl-NL" sz="1400" b="0">
                <a:latin typeface="Montserrat SemiBold"/>
                <a:sym typeface="Wingdings" pitchFamily="2" charset="2"/>
              </a:rPr>
              <a:t></a:t>
            </a:r>
            <a:r>
              <a:rPr lang="nl-NL" sz="1400" b="0">
                <a:latin typeface="Montserrat SemiBold"/>
              </a:rPr>
              <a:t> ga naar de </a:t>
            </a:r>
            <a:r>
              <a:rPr lang="nl-NL" sz="1400" b="0" err="1">
                <a:latin typeface="Montserrat SemiBold"/>
              </a:rPr>
              <a:t>sysadmin</a:t>
            </a:r>
            <a:r>
              <a:rPr lang="nl-NL" sz="1400" b="0">
                <a:latin typeface="Montserrat SemiBold"/>
              </a:rPr>
              <a:t> directory</a:t>
            </a:r>
          </a:p>
          <a:p>
            <a:pPr marL="457200" lvl="1" indent="0">
              <a:buNone/>
            </a:pPr>
            <a:endParaRPr lang="nl-NL" sz="14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66</a:t>
            </a:fld>
            <a:endParaRPr lang="nl-BE"/>
          </a:p>
        </p:txBody>
      </p:sp>
      <p:pic>
        <p:nvPicPr>
          <p:cNvPr id="9" name="Afbeelding 8">
            <a:extLst>
              <a:ext uri="{FF2B5EF4-FFF2-40B4-BE49-F238E27FC236}">
                <a16:creationId xmlns:a16="http://schemas.microsoft.com/office/drawing/2014/main" id="{B533A6E6-2810-6C4E-AECE-C68601967BF2}"/>
              </a:ext>
            </a:extLst>
          </p:cNvPr>
          <p:cNvPicPr>
            <a:picLocks noChangeAspect="1"/>
          </p:cNvPicPr>
          <p:nvPr/>
        </p:nvPicPr>
        <p:blipFill>
          <a:blip r:embed="rId3"/>
          <a:stretch>
            <a:fillRect/>
          </a:stretch>
        </p:blipFill>
        <p:spPr>
          <a:xfrm>
            <a:off x="2201400" y="4155749"/>
            <a:ext cx="4741200" cy="540136"/>
          </a:xfrm>
          <a:prstGeom prst="rect">
            <a:avLst/>
          </a:prstGeom>
          <a:ln>
            <a:solidFill>
              <a:schemeClr val="bg2"/>
            </a:solidFill>
          </a:ln>
        </p:spPr>
      </p:pic>
    </p:spTree>
    <p:extLst>
      <p:ext uri="{BB962C8B-B14F-4D97-AF65-F5344CB8AC3E}">
        <p14:creationId xmlns:p14="http://schemas.microsoft.com/office/powerpoint/2010/main" val="4165383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400" b="0">
                <a:latin typeface="Montserrat SemiBold"/>
              </a:rPr>
              <a:t>Voorbeeld van een </a:t>
            </a:r>
            <a:r>
              <a:rPr lang="nl-NL" sz="2400" b="0">
                <a:solidFill>
                  <a:srgbClr val="FF0000"/>
                </a:solidFill>
                <a:latin typeface="Montserrat SemiBold"/>
              </a:rPr>
              <a:t>absoluut pad</a:t>
            </a:r>
            <a:r>
              <a:rPr lang="nl-NL" sz="2400" b="0">
                <a:latin typeface="Montserrat SemiBold"/>
              </a:rPr>
              <a:t> naar de home directory van </a:t>
            </a:r>
            <a:r>
              <a:rPr lang="nl-NL" sz="2400" b="0" err="1">
                <a:latin typeface="Montserrat SemiBold"/>
              </a:rPr>
              <a:t>sysadmin</a:t>
            </a:r>
            <a:r>
              <a:rPr lang="nl-NL" sz="2400" b="0">
                <a:latin typeface="Montserrat SemiBold"/>
              </a:rPr>
              <a:t>:</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67</a:t>
            </a:fld>
            <a:endParaRPr lang="nl-BE"/>
          </a:p>
        </p:txBody>
      </p:sp>
      <p:pic>
        <p:nvPicPr>
          <p:cNvPr id="8" name="Google Shape;295;p36">
            <a:extLst>
              <a:ext uri="{FF2B5EF4-FFF2-40B4-BE49-F238E27FC236}">
                <a16:creationId xmlns:a16="http://schemas.microsoft.com/office/drawing/2014/main" id="{63BFB046-E072-2A4E-AF62-29E1342E900E}"/>
              </a:ext>
            </a:extLst>
          </p:cNvPr>
          <p:cNvPicPr preferRelativeResize="0"/>
          <p:nvPr/>
        </p:nvPicPr>
        <p:blipFill>
          <a:blip r:embed="rId3">
            <a:alphaModFix/>
          </a:blip>
          <a:stretch>
            <a:fillRect/>
          </a:stretch>
        </p:blipFill>
        <p:spPr>
          <a:xfrm>
            <a:off x="1868575" y="2374456"/>
            <a:ext cx="5406849" cy="2530125"/>
          </a:xfrm>
          <a:prstGeom prst="rect">
            <a:avLst/>
          </a:prstGeom>
          <a:noFill/>
          <a:ln>
            <a:noFill/>
          </a:ln>
        </p:spPr>
      </p:pic>
    </p:spTree>
    <p:extLst>
      <p:ext uri="{BB962C8B-B14F-4D97-AF65-F5344CB8AC3E}">
        <p14:creationId xmlns:p14="http://schemas.microsoft.com/office/powerpoint/2010/main" val="36094473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000" b="0">
                <a:latin typeface="Montserrat SemiBold"/>
              </a:rPr>
              <a:t>Een </a:t>
            </a:r>
            <a:r>
              <a:rPr lang="nl-NL" sz="2000" b="0">
                <a:solidFill>
                  <a:srgbClr val="FF0000"/>
                </a:solidFill>
                <a:latin typeface="Montserrat SemiBold"/>
              </a:rPr>
              <a:t>relatief pad </a:t>
            </a:r>
            <a:r>
              <a:rPr lang="nl-NL" sz="2000" b="0">
                <a:latin typeface="Montserrat SemiBold"/>
              </a:rPr>
              <a:t>gaat naar een locatie, relatief ten opzichte van de huidige locatie in het bestandssysteem.</a:t>
            </a:r>
          </a:p>
          <a:p>
            <a:pPr lvl="1"/>
            <a:r>
              <a:rPr lang="nl-NL" sz="1800" b="0">
                <a:latin typeface="Montserrat SemiBold"/>
              </a:rPr>
              <a:t>De gebruiker moet zich momenteel in een map bevinden die objecten in het pad bevat</a:t>
            </a:r>
          </a:p>
          <a:p>
            <a:pPr lvl="1"/>
            <a:r>
              <a:rPr lang="nl-NL" sz="1800" b="0">
                <a:latin typeface="Montserrat SemiBold"/>
              </a:rPr>
              <a:t>Relatieve paden beginnen met de naam van een directory</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68</a:t>
            </a:fld>
            <a:endParaRPr lang="nl-BE"/>
          </a:p>
        </p:txBody>
      </p:sp>
      <p:pic>
        <p:nvPicPr>
          <p:cNvPr id="9" name="Afbeelding 8">
            <a:extLst>
              <a:ext uri="{FF2B5EF4-FFF2-40B4-BE49-F238E27FC236}">
                <a16:creationId xmlns:a16="http://schemas.microsoft.com/office/drawing/2014/main" id="{9E49589D-89BC-E440-B2BA-F0BC32F8A27D}"/>
              </a:ext>
            </a:extLst>
          </p:cNvPr>
          <p:cNvPicPr>
            <a:picLocks noChangeAspect="1"/>
          </p:cNvPicPr>
          <p:nvPr/>
        </p:nvPicPr>
        <p:blipFill>
          <a:blip r:embed="rId3"/>
          <a:stretch>
            <a:fillRect/>
          </a:stretch>
        </p:blipFill>
        <p:spPr>
          <a:xfrm>
            <a:off x="1891800" y="3538182"/>
            <a:ext cx="5360400" cy="539967"/>
          </a:xfrm>
          <a:prstGeom prst="rect">
            <a:avLst/>
          </a:prstGeom>
          <a:ln>
            <a:solidFill>
              <a:schemeClr val="bg2"/>
            </a:solidFill>
          </a:ln>
        </p:spPr>
      </p:pic>
    </p:spTree>
    <p:extLst>
      <p:ext uri="{BB962C8B-B14F-4D97-AF65-F5344CB8AC3E}">
        <p14:creationId xmlns:p14="http://schemas.microsoft.com/office/powerpoint/2010/main" val="3416936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b="0">
                <a:latin typeface="Montserrat SemiBold"/>
              </a:rPr>
              <a:t>Voorbeeld van een </a:t>
            </a:r>
            <a:r>
              <a:rPr lang="nl-NL" b="0">
                <a:solidFill>
                  <a:srgbClr val="FF0000"/>
                </a:solidFill>
                <a:latin typeface="Montserrat SemiBold"/>
              </a:rPr>
              <a:t>relatief pad</a:t>
            </a:r>
            <a:r>
              <a:rPr lang="nl-NL" b="0">
                <a:latin typeface="Montserrat SemiBold"/>
              </a:rPr>
              <a:t>:</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69</a:t>
            </a:fld>
            <a:endParaRPr lang="nl-BE"/>
          </a:p>
        </p:txBody>
      </p:sp>
      <p:pic>
        <p:nvPicPr>
          <p:cNvPr id="8" name="Google Shape;337;p39">
            <a:extLst>
              <a:ext uri="{FF2B5EF4-FFF2-40B4-BE49-F238E27FC236}">
                <a16:creationId xmlns:a16="http://schemas.microsoft.com/office/drawing/2014/main" id="{B3A109AC-60BE-FC42-B891-975731FF9F5B}"/>
              </a:ext>
            </a:extLst>
          </p:cNvPr>
          <p:cNvPicPr preferRelativeResize="0"/>
          <p:nvPr/>
        </p:nvPicPr>
        <p:blipFill>
          <a:blip r:embed="rId3">
            <a:alphaModFix/>
          </a:blip>
          <a:stretch>
            <a:fillRect/>
          </a:stretch>
        </p:blipFill>
        <p:spPr>
          <a:xfrm>
            <a:off x="2203621" y="2043818"/>
            <a:ext cx="4736758" cy="2652067"/>
          </a:xfrm>
          <a:prstGeom prst="rect">
            <a:avLst/>
          </a:prstGeom>
          <a:noFill/>
          <a:ln>
            <a:noFill/>
          </a:ln>
        </p:spPr>
      </p:pic>
    </p:spTree>
    <p:extLst>
      <p:ext uri="{BB962C8B-B14F-4D97-AF65-F5344CB8AC3E}">
        <p14:creationId xmlns:p14="http://schemas.microsoft.com/office/powerpoint/2010/main" val="1191441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el 8">
            <a:extLst>
              <a:ext uri="{FF2B5EF4-FFF2-40B4-BE49-F238E27FC236}">
                <a16:creationId xmlns:a16="http://schemas.microsoft.com/office/drawing/2014/main" id="{3ED37129-2FC4-4EA3-A689-E092B6BC9AFD}"/>
              </a:ext>
            </a:extLst>
          </p:cNvPr>
          <p:cNvGraphicFramePr>
            <a:graphicFrameLocks noGrp="1"/>
          </p:cNvGraphicFramePr>
          <p:nvPr>
            <p:ph idx="1"/>
            <p:extLst>
              <p:ext uri="{D42A27DB-BD31-4B8C-83A1-F6EECF244321}">
                <p14:modId xmlns:p14="http://schemas.microsoft.com/office/powerpoint/2010/main" val="2728907497"/>
              </p:ext>
            </p:extLst>
          </p:nvPr>
        </p:nvGraphicFramePr>
        <p:xfrm>
          <a:off x="767906" y="1486472"/>
          <a:ext cx="7690104" cy="2225040"/>
        </p:xfrm>
        <a:graphic>
          <a:graphicData uri="http://schemas.openxmlformats.org/drawingml/2006/table">
            <a:tbl>
              <a:tblPr firstRow="1" bandRow="1">
                <a:tableStyleId>{08FB837D-C827-4EFA-A057-4D05807E0F7C}</a:tableStyleId>
              </a:tblPr>
              <a:tblGrid>
                <a:gridCol w="4114800">
                  <a:extLst>
                    <a:ext uri="{9D8B030D-6E8A-4147-A177-3AD203B41FA5}">
                      <a16:colId xmlns:a16="http://schemas.microsoft.com/office/drawing/2014/main" val="3650763746"/>
                    </a:ext>
                  </a:extLst>
                </a:gridCol>
                <a:gridCol w="3575304">
                  <a:extLst>
                    <a:ext uri="{9D8B030D-6E8A-4147-A177-3AD203B41FA5}">
                      <a16:colId xmlns:a16="http://schemas.microsoft.com/office/drawing/2014/main" val="3548221162"/>
                    </a:ext>
                  </a:extLst>
                </a:gridCol>
              </a:tblGrid>
              <a:tr h="370840">
                <a:tc>
                  <a:txBody>
                    <a:bodyPr/>
                    <a:lstStyle/>
                    <a:p>
                      <a:endParaRPr lang="nl-NL"/>
                    </a:p>
                  </a:txBody>
                  <a:tcPr/>
                </a:tc>
                <a:tc>
                  <a:txBody>
                    <a:bodyPr/>
                    <a:lstStyle/>
                    <a:p>
                      <a:r>
                        <a:rPr lang="nl-NL"/>
                        <a:t>Hoofdstuk in </a:t>
                      </a:r>
                      <a:r>
                        <a:rPr lang="nl-NL" err="1"/>
                        <a:t>NetAcad</a:t>
                      </a:r>
                      <a:r>
                        <a:rPr lang="nl-NL"/>
                        <a:t> cursus.</a:t>
                      </a:r>
                    </a:p>
                  </a:txBody>
                  <a:tcPr/>
                </a:tc>
                <a:extLst>
                  <a:ext uri="{0D108BD9-81ED-4DB2-BD59-A6C34878D82A}">
                    <a16:rowId xmlns:a16="http://schemas.microsoft.com/office/drawing/2014/main" val="2824004132"/>
                  </a:ext>
                </a:extLst>
              </a:tr>
              <a:tr h="370840">
                <a:tc>
                  <a:txBody>
                    <a:bodyPr/>
                    <a:lstStyle/>
                    <a:p>
                      <a:r>
                        <a:rPr lang="nl-NL"/>
                        <a:t>3.11. </a:t>
                      </a:r>
                      <a:r>
                        <a:rPr lang="nl-NL" err="1"/>
                        <a:t>Globbing</a:t>
                      </a:r>
                      <a:r>
                        <a:rPr lang="nl-NL" sz="1800" b="0" i="0" u="none" strike="noStrike" noProof="0">
                          <a:latin typeface="Arial"/>
                        </a:rPr>
                        <a:t>.</a:t>
                      </a:r>
                      <a:endParaRPr lang="nl-NL"/>
                    </a:p>
                  </a:txBody>
                  <a:tcPr/>
                </a:tc>
                <a:tc>
                  <a:txBody>
                    <a:bodyPr/>
                    <a:lstStyle/>
                    <a:p>
                      <a:r>
                        <a:rPr lang="nl-NL" err="1"/>
                        <a:t>Chapter</a:t>
                      </a:r>
                      <a:r>
                        <a:rPr lang="nl-NL"/>
                        <a:t> 8</a:t>
                      </a:r>
                    </a:p>
                  </a:txBody>
                  <a:tcPr/>
                </a:tc>
                <a:extLst>
                  <a:ext uri="{0D108BD9-81ED-4DB2-BD59-A6C34878D82A}">
                    <a16:rowId xmlns:a16="http://schemas.microsoft.com/office/drawing/2014/main" val="1619526032"/>
                  </a:ext>
                </a:extLst>
              </a:tr>
              <a:tr h="370840">
                <a:tc>
                  <a:txBody>
                    <a:bodyPr/>
                    <a:lstStyle/>
                    <a:p>
                      <a:pPr lvl="0">
                        <a:buNone/>
                      </a:pPr>
                      <a:r>
                        <a:rPr lang="nl-NL" sz="1800" u="none" strike="noStrike" noProof="0"/>
                        <a:t>3.12. Bestands- en mappenbeheer.</a:t>
                      </a:r>
                      <a:endParaRPr lang="nl-NL"/>
                    </a:p>
                  </a:txBody>
                  <a:tcPr/>
                </a:tc>
                <a:tc>
                  <a:txBody>
                    <a:bodyPr/>
                    <a:lstStyle/>
                    <a:p>
                      <a:r>
                        <a:rPr lang="nl-NL" err="1"/>
                        <a:t>Chapter</a:t>
                      </a:r>
                      <a:r>
                        <a:rPr lang="nl-NL"/>
                        <a:t> 8</a:t>
                      </a:r>
                    </a:p>
                  </a:txBody>
                  <a:tcPr/>
                </a:tc>
                <a:extLst>
                  <a:ext uri="{0D108BD9-81ED-4DB2-BD59-A6C34878D82A}">
                    <a16:rowId xmlns:a16="http://schemas.microsoft.com/office/drawing/2014/main" val="817921465"/>
                  </a:ext>
                </a:extLst>
              </a:tr>
              <a:tr h="370840">
                <a:tc>
                  <a:txBody>
                    <a:bodyPr/>
                    <a:lstStyle/>
                    <a:p>
                      <a:pPr lvl="0">
                        <a:buNone/>
                      </a:pPr>
                      <a:r>
                        <a:rPr lang="nl-NL" sz="1800" u="none" strike="noStrike" noProof="0"/>
                        <a:t>3.13. Links</a:t>
                      </a:r>
                      <a:r>
                        <a:rPr lang="nl-NL" sz="1800" b="0" i="0" u="none" strike="noStrike" noProof="0">
                          <a:latin typeface="Arial"/>
                        </a:rPr>
                        <a:t>.</a:t>
                      </a:r>
                      <a:endParaRPr lang="nl-NL"/>
                    </a:p>
                  </a:txBody>
                  <a:tcPr/>
                </a:tc>
                <a:tc>
                  <a:txBody>
                    <a:bodyPr/>
                    <a:lstStyle/>
                    <a:p>
                      <a:r>
                        <a:rPr lang="nl-NL" err="1"/>
                        <a:t>Chapter</a:t>
                      </a:r>
                      <a:r>
                        <a:rPr lang="nl-NL"/>
                        <a:t> 18</a:t>
                      </a:r>
                    </a:p>
                  </a:txBody>
                  <a:tcPr/>
                </a:tc>
                <a:extLst>
                  <a:ext uri="{0D108BD9-81ED-4DB2-BD59-A6C34878D82A}">
                    <a16:rowId xmlns:a16="http://schemas.microsoft.com/office/drawing/2014/main" val="2655589411"/>
                  </a:ext>
                </a:extLst>
              </a:tr>
              <a:tr h="370840">
                <a:tc>
                  <a:txBody>
                    <a:bodyPr/>
                    <a:lstStyle/>
                    <a:p>
                      <a:pPr lvl="0">
                        <a:buNone/>
                      </a:pPr>
                      <a:r>
                        <a:rPr lang="nl-NL" sz="1800" u="none" strike="noStrike" noProof="0"/>
                        <a:t>3.14. Werken met tekst</a:t>
                      </a:r>
                      <a:r>
                        <a:rPr lang="nl-NL" sz="1800" b="0" i="0" u="none" strike="noStrike" noProof="0">
                          <a:latin typeface="Arial"/>
                        </a:rPr>
                        <a:t>.</a:t>
                      </a:r>
                      <a:endParaRPr lang="nl-NL"/>
                    </a:p>
                  </a:txBody>
                  <a:tcPr/>
                </a:tc>
                <a:tc>
                  <a:txBody>
                    <a:bodyPr/>
                    <a:lstStyle/>
                    <a:p>
                      <a:r>
                        <a:rPr lang="nl-NL" err="1"/>
                        <a:t>Chapter</a:t>
                      </a:r>
                      <a:r>
                        <a:rPr lang="nl-NL"/>
                        <a:t> 10</a:t>
                      </a:r>
                    </a:p>
                  </a:txBody>
                  <a:tcPr/>
                </a:tc>
                <a:extLst>
                  <a:ext uri="{0D108BD9-81ED-4DB2-BD59-A6C34878D82A}">
                    <a16:rowId xmlns:a16="http://schemas.microsoft.com/office/drawing/2014/main" val="1264426197"/>
                  </a:ext>
                </a:extLst>
              </a:tr>
              <a:tr h="370840">
                <a:tc>
                  <a:txBody>
                    <a:bodyPr/>
                    <a:lstStyle/>
                    <a:p>
                      <a:pPr lvl="0">
                        <a:buNone/>
                      </a:pPr>
                      <a:r>
                        <a:rPr lang="nl-NL" sz="1800" u="none" strike="noStrike" noProof="0"/>
                        <a:t>3.15. Groepen aanmaken.</a:t>
                      </a:r>
                      <a:endParaRPr lang="nl-NL"/>
                    </a:p>
                  </a:txBody>
                  <a:tcPr/>
                </a:tc>
                <a:tc>
                  <a:txBody>
                    <a:bodyPr/>
                    <a:lstStyle/>
                    <a:p>
                      <a:r>
                        <a:rPr lang="nl-NL" err="1"/>
                        <a:t>Chapter</a:t>
                      </a:r>
                      <a:r>
                        <a:rPr lang="nl-NL"/>
                        <a:t> 16</a:t>
                      </a:r>
                    </a:p>
                  </a:txBody>
                  <a:tcPr/>
                </a:tc>
                <a:extLst>
                  <a:ext uri="{0D108BD9-81ED-4DB2-BD59-A6C34878D82A}">
                    <a16:rowId xmlns:a16="http://schemas.microsoft.com/office/drawing/2014/main" val="3625633391"/>
                  </a:ext>
                </a:extLst>
              </a:tr>
            </a:tbl>
          </a:graphicData>
        </a:graphic>
      </p:graphicFrame>
      <p:sp>
        <p:nvSpPr>
          <p:cNvPr id="3" name="Titel 2">
            <a:extLst>
              <a:ext uri="{FF2B5EF4-FFF2-40B4-BE49-F238E27FC236}">
                <a16:creationId xmlns:a16="http://schemas.microsoft.com/office/drawing/2014/main" id="{27A15335-1471-457C-A734-C22099A8F7C0}"/>
              </a:ext>
            </a:extLst>
          </p:cNvPr>
          <p:cNvSpPr>
            <a:spLocks noGrp="1"/>
          </p:cNvSpPr>
          <p:nvPr>
            <p:ph type="ctrTitle"/>
          </p:nvPr>
        </p:nvSpPr>
        <p:spPr/>
        <p:txBody>
          <a:bodyPr/>
          <a:lstStyle/>
          <a:p>
            <a:r>
              <a:rPr lang="nl-NL">
                <a:latin typeface="Montserrat ExtraBold"/>
              </a:rPr>
              <a:t>Inhoudsopgave.</a:t>
            </a:r>
            <a:endParaRPr lang="nl-NL"/>
          </a:p>
        </p:txBody>
      </p:sp>
      <p:sp>
        <p:nvSpPr>
          <p:cNvPr id="4" name="Tijdelijke aanduiding voor tekst 3">
            <a:extLst>
              <a:ext uri="{FF2B5EF4-FFF2-40B4-BE49-F238E27FC236}">
                <a16:creationId xmlns:a16="http://schemas.microsoft.com/office/drawing/2014/main" id="{DCF4040D-D902-4600-A607-5D0CCB018F57}"/>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917B73B9-A17D-42BB-A8A1-9E22D785937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F1811CE9-D870-4290-96CD-5C5A4B496C46}"/>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CC28171A-37D0-4BEE-A9DD-4462F776294F}"/>
              </a:ext>
            </a:extLst>
          </p:cNvPr>
          <p:cNvSpPr>
            <a:spLocks noGrp="1"/>
          </p:cNvSpPr>
          <p:nvPr>
            <p:ph type="sldNum" sz="quarter" idx="15"/>
          </p:nvPr>
        </p:nvSpPr>
        <p:spPr/>
        <p:txBody>
          <a:bodyPr/>
          <a:lstStyle/>
          <a:p>
            <a:fld id="{B0EEF914-8D73-5B41-B290-03D35A232D30}" type="slidenum">
              <a:rPr lang="nl-BE" smtClean="0"/>
              <a:t>7</a:t>
            </a:fld>
            <a:endParaRPr lang="nl-BE"/>
          </a:p>
        </p:txBody>
      </p:sp>
    </p:spTree>
    <p:extLst>
      <p:ext uri="{BB962C8B-B14F-4D97-AF65-F5344CB8AC3E}">
        <p14:creationId xmlns:p14="http://schemas.microsoft.com/office/powerpoint/2010/main" val="3816342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62500" lnSpcReduction="20000"/>
          </a:bodyPr>
          <a:lstStyle/>
          <a:p>
            <a:r>
              <a:rPr lang="nl-NL" b="0">
                <a:latin typeface="Montserrat SemiBold"/>
              </a:rPr>
              <a:t>Met </a:t>
            </a:r>
            <a:r>
              <a:rPr lang="nl-NL" b="0">
                <a:solidFill>
                  <a:srgbClr val="FF0000"/>
                </a:solidFill>
                <a:latin typeface="Montserrat SemiBold"/>
              </a:rPr>
              <a:t>twee puntjes (..)</a:t>
            </a:r>
            <a:r>
              <a:rPr lang="nl-NL" b="0">
                <a:latin typeface="Montserrat SemiBold"/>
              </a:rPr>
              <a:t> ga je naar een map hoger dan de huidige map, ook wel de bovenliggende map genoemd.</a:t>
            </a:r>
          </a:p>
          <a:p>
            <a:endParaRPr lang="nl-NL" b="0">
              <a:latin typeface="Montserrat SemiBold"/>
            </a:endParaRPr>
          </a:p>
          <a:p>
            <a:endParaRPr lang="nl-NL" b="0">
              <a:latin typeface="Montserrat SemiBold"/>
            </a:endParaRPr>
          </a:p>
          <a:p>
            <a:endParaRPr lang="nl-NL" b="0">
              <a:latin typeface="Montserrat SemiBold"/>
            </a:endParaRPr>
          </a:p>
          <a:p>
            <a:r>
              <a:rPr lang="nl-NL" b="0">
                <a:latin typeface="Montserrat SemiBold"/>
              </a:rPr>
              <a:t>De dubbele punt kan ook in langere paden gebruikt worden.</a:t>
            </a:r>
          </a:p>
          <a:p>
            <a:pPr marL="0" indent="0">
              <a:buNone/>
            </a:pPr>
            <a:endParaRPr lang="nl-NL" b="0">
              <a:latin typeface="Montserrat SemiBold"/>
            </a:endParaRPr>
          </a:p>
          <a:p>
            <a:pPr marL="0" indent="0">
              <a:buNone/>
            </a:pPr>
            <a:endParaRPr lang="nl-NL" b="0">
              <a:latin typeface="Montserrat SemiBold"/>
            </a:endParaRPr>
          </a:p>
          <a:p>
            <a:pPr marL="0" indent="0">
              <a:buNone/>
            </a:pPr>
            <a:endParaRPr lang="nl-NL" b="0">
              <a:latin typeface="Montserrat SemiBold"/>
            </a:endParaRPr>
          </a:p>
          <a:p>
            <a:r>
              <a:rPr lang="nl-NL" b="0">
                <a:solidFill>
                  <a:srgbClr val="FF0000"/>
                </a:solidFill>
                <a:latin typeface="Montserrat SemiBold"/>
              </a:rPr>
              <a:t>Eén punt (.) </a:t>
            </a:r>
            <a:r>
              <a:rPr lang="nl-NL" b="0">
                <a:latin typeface="Montserrat SemiBold"/>
              </a:rPr>
              <a:t>refereert altijd naar de huidige directory.</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3.9. Bestandssysteem.</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70</a:t>
            </a:fld>
            <a:endParaRPr lang="nl-BE"/>
          </a:p>
        </p:txBody>
      </p:sp>
      <p:pic>
        <p:nvPicPr>
          <p:cNvPr id="9" name="Afbeelding 8">
            <a:extLst>
              <a:ext uri="{FF2B5EF4-FFF2-40B4-BE49-F238E27FC236}">
                <a16:creationId xmlns:a16="http://schemas.microsoft.com/office/drawing/2014/main" id="{81FDF059-1842-DF4C-A770-E4F5E591BB77}"/>
              </a:ext>
            </a:extLst>
          </p:cNvPr>
          <p:cNvPicPr>
            <a:picLocks noChangeAspect="1"/>
          </p:cNvPicPr>
          <p:nvPr/>
        </p:nvPicPr>
        <p:blipFill>
          <a:blip r:embed="rId3"/>
          <a:stretch>
            <a:fillRect/>
          </a:stretch>
        </p:blipFill>
        <p:spPr>
          <a:xfrm>
            <a:off x="2001600" y="2219361"/>
            <a:ext cx="5140800" cy="468164"/>
          </a:xfrm>
          <a:prstGeom prst="rect">
            <a:avLst/>
          </a:prstGeom>
          <a:ln>
            <a:solidFill>
              <a:schemeClr val="bg2"/>
            </a:solidFill>
          </a:ln>
        </p:spPr>
      </p:pic>
      <p:pic>
        <p:nvPicPr>
          <p:cNvPr id="11" name="Afbeelding 10">
            <a:extLst>
              <a:ext uri="{FF2B5EF4-FFF2-40B4-BE49-F238E27FC236}">
                <a16:creationId xmlns:a16="http://schemas.microsoft.com/office/drawing/2014/main" id="{8CF8C1B5-F61C-8F40-987F-E23C8CF83496}"/>
              </a:ext>
            </a:extLst>
          </p:cNvPr>
          <p:cNvPicPr>
            <a:picLocks noChangeAspect="1"/>
          </p:cNvPicPr>
          <p:nvPr/>
        </p:nvPicPr>
        <p:blipFill>
          <a:blip r:embed="rId4"/>
          <a:stretch>
            <a:fillRect/>
          </a:stretch>
        </p:blipFill>
        <p:spPr>
          <a:xfrm>
            <a:off x="1564200" y="3262585"/>
            <a:ext cx="6015600" cy="468073"/>
          </a:xfrm>
          <a:prstGeom prst="rect">
            <a:avLst/>
          </a:prstGeom>
          <a:ln>
            <a:solidFill>
              <a:schemeClr val="bg2"/>
            </a:solidFill>
          </a:ln>
        </p:spPr>
      </p:pic>
    </p:spTree>
    <p:extLst>
      <p:ext uri="{BB962C8B-B14F-4D97-AF65-F5344CB8AC3E}">
        <p14:creationId xmlns:p14="http://schemas.microsoft.com/office/powerpoint/2010/main" val="32120098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B7BD49-82B5-0646-8C81-E1ED73B42EEE}"/>
              </a:ext>
            </a:extLst>
          </p:cNvPr>
          <p:cNvSpPr>
            <a:spLocks noGrp="1"/>
          </p:cNvSpPr>
          <p:nvPr>
            <p:ph type="ctrTitle"/>
          </p:nvPr>
        </p:nvSpPr>
        <p:spPr/>
        <p:txBody>
          <a:bodyPr/>
          <a:lstStyle/>
          <a:p>
            <a:r>
              <a:rPr lang="nl-BE"/>
              <a:t>3.10. Inhoud van mappen.</a:t>
            </a:r>
          </a:p>
        </p:txBody>
      </p:sp>
    </p:spTree>
    <p:extLst>
      <p:ext uri="{BB962C8B-B14F-4D97-AF65-F5344CB8AC3E}">
        <p14:creationId xmlns:p14="http://schemas.microsoft.com/office/powerpoint/2010/main" val="22113979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55000" lnSpcReduction="20000"/>
          </a:bodyPr>
          <a:lstStyle/>
          <a:p>
            <a:r>
              <a:rPr lang="nl-NL" b="0">
                <a:latin typeface="Montserrat SemiBold"/>
              </a:rPr>
              <a:t>Het commando </a:t>
            </a:r>
            <a:r>
              <a:rPr lang="nl-NL" b="0" err="1">
                <a:solidFill>
                  <a:srgbClr val="FF0000"/>
                </a:solidFill>
                <a:latin typeface="Montserrat SemiBold"/>
              </a:rPr>
              <a:t>ls</a:t>
            </a:r>
            <a:r>
              <a:rPr lang="nl-NL" b="0">
                <a:latin typeface="Montserrat SemiBold"/>
              </a:rPr>
              <a:t> wordt gebruikt om de inhoud van een map weer te geven en kan gedetailleerde informatie over de bestanden geven.</a:t>
            </a:r>
          </a:p>
          <a:p>
            <a:endParaRPr lang="nl-NL" b="0">
              <a:latin typeface="Montserrat SemiBold"/>
            </a:endParaRPr>
          </a:p>
          <a:p>
            <a:endParaRPr lang="nl-NL" b="0">
              <a:latin typeface="Montserrat SemiBold"/>
            </a:endParaRPr>
          </a:p>
          <a:p>
            <a:endParaRPr lang="nl-NL" b="0">
              <a:latin typeface="Montserrat SemiBold"/>
            </a:endParaRPr>
          </a:p>
          <a:p>
            <a:r>
              <a:rPr lang="nl-NL" b="0">
                <a:latin typeface="Montserrat SemiBold"/>
              </a:rPr>
              <a:t>Zonder opties of argumenten, geeft het commando </a:t>
            </a:r>
            <a:r>
              <a:rPr lang="nl-NL" b="0" err="1">
                <a:latin typeface="Montserrat SemiBold"/>
              </a:rPr>
              <a:t>ls</a:t>
            </a:r>
            <a:r>
              <a:rPr lang="nl-NL" b="0">
                <a:latin typeface="Montserrat SemiBold"/>
              </a:rPr>
              <a:t> de bestanden in de huidige directory weer.</a:t>
            </a:r>
          </a:p>
          <a:p>
            <a:endParaRPr lang="nl-NL" b="0">
              <a:latin typeface="Montserrat SemiBold"/>
            </a:endParaRPr>
          </a:p>
          <a:p>
            <a:endParaRPr lang="nl-NL" b="0">
              <a:latin typeface="Montserrat SemiBold"/>
            </a:endParaRPr>
          </a:p>
          <a:p>
            <a:endParaRPr lang="nl-NL" b="0">
              <a:latin typeface="Montserrat SemiBold"/>
            </a:endParaRPr>
          </a:p>
          <a:p>
            <a:r>
              <a:rPr lang="nl-NL" b="0">
                <a:latin typeface="Montserrat SemiBold"/>
              </a:rPr>
              <a:t>Het commando </a:t>
            </a:r>
            <a:r>
              <a:rPr lang="nl-NL" b="0" err="1">
                <a:latin typeface="Montserrat SemiBold"/>
              </a:rPr>
              <a:t>ls</a:t>
            </a:r>
            <a:r>
              <a:rPr lang="nl-NL" b="0">
                <a:latin typeface="Montserrat SemiBold"/>
              </a:rPr>
              <a:t> kan ook worden gebruikt om de inhoud van gelijk welke andere map weer te geven. Hiervoor geef je als argument het pad naar de map mee.</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3.10. Inhoud van mappen.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72</a:t>
            </a:fld>
            <a:endParaRPr lang="nl-BE"/>
          </a:p>
        </p:txBody>
      </p:sp>
      <p:sp>
        <p:nvSpPr>
          <p:cNvPr id="8" name="Google Shape;392;p43">
            <a:extLst>
              <a:ext uri="{FF2B5EF4-FFF2-40B4-BE49-F238E27FC236}">
                <a16:creationId xmlns:a16="http://schemas.microsoft.com/office/drawing/2014/main" id="{84BAB899-E299-8349-AAF6-EAE49A2DEF68}"/>
              </a:ext>
            </a:extLst>
          </p:cNvPr>
          <p:cNvSpPr/>
          <p:nvPr/>
        </p:nvSpPr>
        <p:spPr>
          <a:xfrm>
            <a:off x="3361818" y="2031955"/>
            <a:ext cx="2420364" cy="3867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200">
                <a:solidFill>
                  <a:srgbClr val="333333"/>
                </a:solidFill>
                <a:highlight>
                  <a:srgbClr val="F5F5F5"/>
                </a:highlight>
                <a:latin typeface="Courier New"/>
                <a:ea typeface="Courier New"/>
                <a:cs typeface="Courier New"/>
                <a:sym typeface="Courier New"/>
              </a:rPr>
              <a:t>ls [OPTION]... [</a:t>
            </a:r>
            <a:r>
              <a:rPr lang="en" sz="1200" i="1">
                <a:solidFill>
                  <a:srgbClr val="333333"/>
                </a:solidFill>
                <a:highlight>
                  <a:srgbClr val="F5F5F5"/>
                </a:highlight>
                <a:latin typeface="Courier New"/>
                <a:ea typeface="Courier New"/>
                <a:cs typeface="Courier New"/>
                <a:sym typeface="Courier New"/>
              </a:rPr>
              <a:t>FILE</a:t>
            </a:r>
            <a:r>
              <a:rPr lang="en" sz="1200">
                <a:solidFill>
                  <a:srgbClr val="333333"/>
                </a:solidFill>
                <a:highlight>
                  <a:srgbClr val="F5F5F5"/>
                </a:highlight>
                <a:latin typeface="Courier New"/>
                <a:ea typeface="Courier New"/>
                <a:cs typeface="Courier New"/>
                <a:sym typeface="Courier New"/>
              </a:rPr>
              <a:t>]...</a:t>
            </a:r>
            <a:endParaRPr sz="1200">
              <a:solidFill>
                <a:srgbClr val="333333"/>
              </a:solidFill>
              <a:latin typeface="Helvetica Neue"/>
              <a:ea typeface="Helvetica Neue"/>
              <a:cs typeface="Helvetica Neue"/>
              <a:sym typeface="Helvetica Neue"/>
            </a:endParaRPr>
          </a:p>
        </p:txBody>
      </p:sp>
      <p:pic>
        <p:nvPicPr>
          <p:cNvPr id="10" name="Afbeelding 9">
            <a:extLst>
              <a:ext uri="{FF2B5EF4-FFF2-40B4-BE49-F238E27FC236}">
                <a16:creationId xmlns:a16="http://schemas.microsoft.com/office/drawing/2014/main" id="{8553B562-9AC8-564C-848B-0706A4F22707}"/>
              </a:ext>
            </a:extLst>
          </p:cNvPr>
          <p:cNvPicPr>
            <a:picLocks noChangeAspect="1"/>
          </p:cNvPicPr>
          <p:nvPr/>
        </p:nvPicPr>
        <p:blipFill>
          <a:blip r:embed="rId3"/>
          <a:stretch>
            <a:fillRect/>
          </a:stretch>
        </p:blipFill>
        <p:spPr>
          <a:xfrm>
            <a:off x="1349542" y="3111039"/>
            <a:ext cx="7124368" cy="474412"/>
          </a:xfrm>
          <a:prstGeom prst="rect">
            <a:avLst/>
          </a:prstGeom>
          <a:ln>
            <a:solidFill>
              <a:schemeClr val="bg2"/>
            </a:solidFill>
          </a:ln>
        </p:spPr>
      </p:pic>
    </p:spTree>
    <p:extLst>
      <p:ext uri="{BB962C8B-B14F-4D97-AF65-F5344CB8AC3E}">
        <p14:creationId xmlns:p14="http://schemas.microsoft.com/office/powerpoint/2010/main" val="29029448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pPr marL="0" indent="0">
              <a:buNone/>
            </a:pPr>
            <a:r>
              <a:rPr lang="nl-NL" sz="2400" b="0">
                <a:latin typeface="Montserrat SemiBold"/>
              </a:rPr>
              <a:t>Veel gebruikte opties voor het </a:t>
            </a:r>
            <a:r>
              <a:rPr lang="nl-NL" sz="2400" b="0" err="1">
                <a:latin typeface="Montserrat SemiBold"/>
              </a:rPr>
              <a:t>ls</a:t>
            </a:r>
            <a:r>
              <a:rPr lang="nl-NL" sz="2400" b="0">
                <a:latin typeface="Montserrat SemiBold"/>
              </a:rPr>
              <a:t>-commando:</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3.10. Inhoud van mappen.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73</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3945007490"/>
              </p:ext>
            </p:extLst>
          </p:nvPr>
        </p:nvGraphicFramePr>
        <p:xfrm>
          <a:off x="795338" y="1943458"/>
          <a:ext cx="7720012" cy="2235200"/>
        </p:xfrm>
        <a:graphic>
          <a:graphicData uri="http://schemas.openxmlformats.org/drawingml/2006/table">
            <a:tbl>
              <a:tblPr firstRow="1" bandRow="1">
                <a:tableStyleId>{5C22544A-7EE6-4342-B048-85BDC9FD1C3A}</a:tableStyleId>
              </a:tblPr>
              <a:tblGrid>
                <a:gridCol w="922144">
                  <a:extLst>
                    <a:ext uri="{9D8B030D-6E8A-4147-A177-3AD203B41FA5}">
                      <a16:colId xmlns:a16="http://schemas.microsoft.com/office/drawing/2014/main" val="3300279328"/>
                    </a:ext>
                  </a:extLst>
                </a:gridCol>
                <a:gridCol w="6797868">
                  <a:extLst>
                    <a:ext uri="{9D8B030D-6E8A-4147-A177-3AD203B41FA5}">
                      <a16:colId xmlns:a16="http://schemas.microsoft.com/office/drawing/2014/main" val="1456163393"/>
                    </a:ext>
                  </a:extLst>
                </a:gridCol>
              </a:tblGrid>
              <a:tr h="0">
                <a:tc>
                  <a:txBody>
                    <a:bodyPr/>
                    <a:lstStyle/>
                    <a:p>
                      <a:pPr algn="ctr"/>
                      <a:r>
                        <a:rPr lang="nl-BE" sz="1600"/>
                        <a:t>Optie</a:t>
                      </a:r>
                    </a:p>
                  </a:txBody>
                  <a:tcPr/>
                </a:tc>
                <a:tc>
                  <a:txBody>
                    <a:bodyPr/>
                    <a:lstStyle/>
                    <a:p>
                      <a:pPr algn="ctr"/>
                      <a:r>
                        <a:rPr lang="nl-BE" sz="1600"/>
                        <a:t>Werking</a:t>
                      </a:r>
                    </a:p>
                  </a:txBody>
                  <a:tcPr/>
                </a:tc>
                <a:extLst>
                  <a:ext uri="{0D108BD9-81ED-4DB2-BD59-A6C34878D82A}">
                    <a16:rowId xmlns:a16="http://schemas.microsoft.com/office/drawing/2014/main" val="2314418158"/>
                  </a:ext>
                </a:extLst>
              </a:tr>
              <a:tr h="370840">
                <a:tc>
                  <a:txBody>
                    <a:bodyPr/>
                    <a:lstStyle/>
                    <a:p>
                      <a:r>
                        <a:rPr lang="nl-BE" sz="1600"/>
                        <a:t>-a</a:t>
                      </a:r>
                    </a:p>
                  </a:txBody>
                  <a:tcPr/>
                </a:tc>
                <a:tc>
                  <a:txBody>
                    <a:bodyPr/>
                    <a:lstStyle/>
                    <a:p>
                      <a:r>
                        <a:rPr lang="nl-BE" sz="1600"/>
                        <a:t>Toont alle bestanden, inclusief de verborgen bestanden (= bestanden waarvan de naam begint met een punt).</a:t>
                      </a:r>
                    </a:p>
                  </a:txBody>
                  <a:tcPr/>
                </a:tc>
                <a:extLst>
                  <a:ext uri="{0D108BD9-81ED-4DB2-BD59-A6C34878D82A}">
                    <a16:rowId xmlns:a16="http://schemas.microsoft.com/office/drawing/2014/main" val="373563703"/>
                  </a:ext>
                </a:extLst>
              </a:tr>
              <a:tr h="370840">
                <a:tc>
                  <a:txBody>
                    <a:bodyPr/>
                    <a:lstStyle/>
                    <a:p>
                      <a:r>
                        <a:rPr lang="nl-BE" sz="1600"/>
                        <a:t>-l</a:t>
                      </a:r>
                    </a:p>
                  </a:txBody>
                  <a:tcPr/>
                </a:tc>
                <a:tc>
                  <a:txBody>
                    <a:bodyPr/>
                    <a:lstStyle/>
                    <a:p>
                      <a:r>
                        <a:rPr lang="nl-BE" sz="1600"/>
                        <a:t>Toont de bestanden in een lange lijst met de metadata over die bestanden (zie volgende slides voor de details hiervan).</a:t>
                      </a:r>
                    </a:p>
                  </a:txBody>
                  <a:tcPr/>
                </a:tc>
                <a:extLst>
                  <a:ext uri="{0D108BD9-81ED-4DB2-BD59-A6C34878D82A}">
                    <a16:rowId xmlns:a16="http://schemas.microsoft.com/office/drawing/2014/main" val="53908607"/>
                  </a:ext>
                </a:extLst>
              </a:tr>
              <a:tr h="370840">
                <a:tc>
                  <a:txBody>
                    <a:bodyPr/>
                    <a:lstStyle/>
                    <a:p>
                      <a:r>
                        <a:rPr lang="nl-BE" sz="1600"/>
                        <a:t>-R</a:t>
                      </a:r>
                    </a:p>
                  </a:txBody>
                  <a:tcPr/>
                </a:tc>
                <a:tc>
                  <a:txBody>
                    <a:bodyPr/>
                    <a:lstStyle/>
                    <a:p>
                      <a:r>
                        <a:rPr lang="nl-BE" sz="1600"/>
                        <a:t>Toont de bestanden van een map én die van de submappen.</a:t>
                      </a:r>
                    </a:p>
                  </a:txBody>
                  <a:tcPr/>
                </a:tc>
                <a:extLst>
                  <a:ext uri="{0D108BD9-81ED-4DB2-BD59-A6C34878D82A}">
                    <a16:rowId xmlns:a16="http://schemas.microsoft.com/office/drawing/2014/main" val="1258139934"/>
                  </a:ext>
                </a:extLst>
              </a:tr>
              <a:tr h="370840">
                <a:tc>
                  <a:txBody>
                    <a:bodyPr/>
                    <a:lstStyle/>
                    <a:p>
                      <a:r>
                        <a:rPr lang="nl-BE" sz="1600"/>
                        <a:t>-S</a:t>
                      </a:r>
                    </a:p>
                  </a:txBody>
                  <a:tcPr/>
                </a:tc>
                <a:tc>
                  <a:txBody>
                    <a:bodyPr/>
                    <a:lstStyle/>
                    <a:p>
                      <a:r>
                        <a:rPr lang="nl-BE" sz="1600"/>
                        <a:t>Toont de bestanden gesorteerd op bestandsgrootte van groot naar klein.</a:t>
                      </a:r>
                    </a:p>
                  </a:txBody>
                  <a:tcPr/>
                </a:tc>
                <a:extLst>
                  <a:ext uri="{0D108BD9-81ED-4DB2-BD59-A6C34878D82A}">
                    <a16:rowId xmlns:a16="http://schemas.microsoft.com/office/drawing/2014/main" val="1955312423"/>
                  </a:ext>
                </a:extLst>
              </a:tr>
            </a:tbl>
          </a:graphicData>
        </a:graphic>
      </p:graphicFrame>
    </p:spTree>
    <p:extLst>
      <p:ext uri="{BB962C8B-B14F-4D97-AF65-F5344CB8AC3E}">
        <p14:creationId xmlns:p14="http://schemas.microsoft.com/office/powerpoint/2010/main" val="483876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400" b="0">
                <a:latin typeface="Montserrat SemiBold"/>
              </a:rPr>
              <a:t>Details van weergave “lange lijst” (optie –l):</a:t>
            </a:r>
          </a:p>
          <a:p>
            <a:pPr lvl="1"/>
            <a:r>
              <a:rPr lang="nl-NL" sz="2000" b="0">
                <a:latin typeface="Montserrat SemiBold"/>
              </a:rPr>
              <a:t>Bestandstype (</a:t>
            </a:r>
            <a:r>
              <a:rPr lang="nl-NL" sz="2000" b="0" i="1">
                <a:latin typeface="Montserrat SemiBold"/>
              </a:rPr>
              <a:t>File Type</a:t>
            </a:r>
            <a:r>
              <a:rPr lang="nl-NL" sz="2000" b="0">
                <a:latin typeface="Montserrat SemiBold"/>
              </a:rPr>
              <a:t>)</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3.10. Inhoud van mappen.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74</a:t>
            </a:fld>
            <a:endParaRPr lang="nl-BE"/>
          </a:p>
        </p:txBody>
      </p:sp>
      <p:sp>
        <p:nvSpPr>
          <p:cNvPr id="9" name="Google Shape;434;p46">
            <a:extLst>
              <a:ext uri="{FF2B5EF4-FFF2-40B4-BE49-F238E27FC236}">
                <a16:creationId xmlns:a16="http://schemas.microsoft.com/office/drawing/2014/main" id="{470EE88E-3E8A-A447-B4AF-179C71C90A28}"/>
              </a:ext>
            </a:extLst>
          </p:cNvPr>
          <p:cNvSpPr/>
          <p:nvPr/>
        </p:nvSpPr>
        <p:spPr>
          <a:xfrm>
            <a:off x="1313850" y="2392508"/>
            <a:ext cx="6516300" cy="4833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200">
                <a:solidFill>
                  <a:srgbClr val="333333"/>
                </a:solidFill>
                <a:highlight>
                  <a:srgbClr val="FFFF99"/>
                </a:highlight>
                <a:latin typeface="Courier New"/>
                <a:ea typeface="Courier New"/>
                <a:cs typeface="Courier New"/>
                <a:sym typeface="Courier New"/>
              </a:rPr>
              <a:t>-</a:t>
            </a:r>
            <a:r>
              <a:rPr lang="en" sz="1200" err="1">
                <a:solidFill>
                  <a:srgbClr val="333333"/>
                </a:solidFill>
                <a:latin typeface="Courier New"/>
                <a:ea typeface="Courier New"/>
                <a:cs typeface="Courier New"/>
                <a:sym typeface="Courier New"/>
              </a:rPr>
              <a:t>rw</a:t>
            </a:r>
            <a:r>
              <a:rPr lang="en" sz="1200">
                <a:solidFill>
                  <a:srgbClr val="333333"/>
                </a:solidFill>
                <a:latin typeface="Courier New"/>
                <a:ea typeface="Courier New"/>
                <a:cs typeface="Courier New"/>
                <a:sym typeface="Courier New"/>
              </a:rPr>
              <a:t>-r--r-- 1 root   root  17869 Mar 14 17:48 </a:t>
            </a:r>
            <a:r>
              <a:rPr lang="en" sz="1200" err="1">
                <a:solidFill>
                  <a:srgbClr val="333333"/>
                </a:solidFill>
                <a:latin typeface="Courier New"/>
                <a:ea typeface="Courier New"/>
                <a:cs typeface="Courier New"/>
                <a:sym typeface="Courier New"/>
              </a:rPr>
              <a:t>alternatives.log</a:t>
            </a:r>
            <a:r>
              <a:rPr lang="en" sz="1200">
                <a:solidFill>
                  <a:srgbClr val="333333"/>
                </a:solidFill>
                <a:latin typeface="Courier New"/>
                <a:ea typeface="Courier New"/>
                <a:cs typeface="Courier New"/>
                <a:sym typeface="Courier New"/>
              </a:rPr>
              <a:t>                   </a:t>
            </a:r>
            <a:endParaRPr sz="1200">
              <a:solidFill>
                <a:srgbClr val="333333"/>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 sz="1200" err="1">
                <a:solidFill>
                  <a:srgbClr val="333333"/>
                </a:solidFill>
                <a:highlight>
                  <a:srgbClr val="FFFF99"/>
                </a:highlight>
                <a:latin typeface="Courier New"/>
                <a:ea typeface="Courier New"/>
                <a:cs typeface="Courier New"/>
                <a:sym typeface="Courier New"/>
              </a:rPr>
              <a:t>d</a:t>
            </a:r>
            <a:r>
              <a:rPr lang="en" sz="1200" err="1">
                <a:solidFill>
                  <a:srgbClr val="333333"/>
                </a:solidFill>
                <a:latin typeface="Courier New"/>
                <a:ea typeface="Courier New"/>
                <a:cs typeface="Courier New"/>
                <a:sym typeface="Courier New"/>
              </a:rPr>
              <a:t>rwxr</a:t>
            </a:r>
            <a:r>
              <a:rPr lang="en" sz="1200">
                <a:solidFill>
                  <a:srgbClr val="333333"/>
                </a:solidFill>
                <a:latin typeface="Courier New"/>
                <a:ea typeface="Courier New"/>
                <a:cs typeface="Courier New"/>
                <a:sym typeface="Courier New"/>
              </a:rPr>
              <a:t>-x--- 2 root   </a:t>
            </a:r>
            <a:r>
              <a:rPr lang="en" sz="1200" err="1">
                <a:solidFill>
                  <a:srgbClr val="333333"/>
                </a:solidFill>
                <a:latin typeface="Courier New"/>
                <a:ea typeface="Courier New"/>
                <a:cs typeface="Courier New"/>
                <a:sym typeface="Courier New"/>
              </a:rPr>
              <a:t>adm</a:t>
            </a:r>
            <a:r>
              <a:rPr lang="en" sz="1200">
                <a:solidFill>
                  <a:srgbClr val="333333"/>
                </a:solidFill>
                <a:latin typeface="Courier New"/>
                <a:ea typeface="Courier New"/>
                <a:cs typeface="Courier New"/>
                <a:sym typeface="Courier New"/>
              </a:rPr>
              <a:t>    4096 Mar 14 17:48 apache2  </a:t>
            </a:r>
            <a:endParaRPr sz="1200"/>
          </a:p>
        </p:txBody>
      </p:sp>
      <p:graphicFrame>
        <p:nvGraphicFramePr>
          <p:cNvPr id="10" name="Tabel 10">
            <a:extLst>
              <a:ext uri="{FF2B5EF4-FFF2-40B4-BE49-F238E27FC236}">
                <a16:creationId xmlns:a16="http://schemas.microsoft.com/office/drawing/2014/main" id="{AD4C018C-3149-9B4D-82F6-AC661ACA80A0}"/>
              </a:ext>
            </a:extLst>
          </p:cNvPr>
          <p:cNvGraphicFramePr>
            <a:graphicFrameLocks noGrp="1"/>
          </p:cNvGraphicFramePr>
          <p:nvPr>
            <p:extLst>
              <p:ext uri="{D42A27DB-BD31-4B8C-83A1-F6EECF244321}">
                <p14:modId xmlns:p14="http://schemas.microsoft.com/office/powerpoint/2010/main" val="3528134888"/>
              </p:ext>
            </p:extLst>
          </p:nvPr>
        </p:nvGraphicFramePr>
        <p:xfrm>
          <a:off x="2540000" y="3062007"/>
          <a:ext cx="4064000" cy="1483360"/>
        </p:xfrm>
        <a:graphic>
          <a:graphicData uri="http://schemas.openxmlformats.org/drawingml/2006/table">
            <a:tbl>
              <a:tblPr firstRow="1" bandRow="1">
                <a:tableStyleId>{5C22544A-7EE6-4342-B048-85BDC9FD1C3A}</a:tableStyleId>
              </a:tblPr>
              <a:tblGrid>
                <a:gridCol w="1187885">
                  <a:extLst>
                    <a:ext uri="{9D8B030D-6E8A-4147-A177-3AD203B41FA5}">
                      <a16:colId xmlns:a16="http://schemas.microsoft.com/office/drawing/2014/main" val="2903723237"/>
                    </a:ext>
                  </a:extLst>
                </a:gridCol>
                <a:gridCol w="2876115">
                  <a:extLst>
                    <a:ext uri="{9D8B030D-6E8A-4147-A177-3AD203B41FA5}">
                      <a16:colId xmlns:a16="http://schemas.microsoft.com/office/drawing/2014/main" val="46405688"/>
                    </a:ext>
                  </a:extLst>
                </a:gridCol>
              </a:tblGrid>
              <a:tr h="370840">
                <a:tc>
                  <a:txBody>
                    <a:bodyPr/>
                    <a:lstStyle/>
                    <a:p>
                      <a:pPr algn="ctr"/>
                      <a:r>
                        <a:rPr lang="nl-BE" sz="1800"/>
                        <a:t>Symbool</a:t>
                      </a:r>
                    </a:p>
                  </a:txBody>
                  <a:tcPr/>
                </a:tc>
                <a:tc>
                  <a:txBody>
                    <a:bodyPr/>
                    <a:lstStyle/>
                    <a:p>
                      <a:pPr algn="ctr"/>
                      <a:r>
                        <a:rPr lang="nl-BE" sz="1800"/>
                        <a:t>Bestandstype</a:t>
                      </a:r>
                    </a:p>
                  </a:txBody>
                  <a:tcPr/>
                </a:tc>
                <a:extLst>
                  <a:ext uri="{0D108BD9-81ED-4DB2-BD59-A6C34878D82A}">
                    <a16:rowId xmlns:a16="http://schemas.microsoft.com/office/drawing/2014/main" val="1528843575"/>
                  </a:ext>
                </a:extLst>
              </a:tr>
              <a:tr h="370840">
                <a:tc>
                  <a:txBody>
                    <a:bodyPr/>
                    <a:lstStyle/>
                    <a:p>
                      <a:r>
                        <a:rPr lang="nl-BE" sz="1800"/>
                        <a:t>d</a:t>
                      </a:r>
                    </a:p>
                  </a:txBody>
                  <a:tcPr/>
                </a:tc>
                <a:tc>
                  <a:txBody>
                    <a:bodyPr/>
                    <a:lstStyle/>
                    <a:p>
                      <a:r>
                        <a:rPr lang="nl-BE" sz="1800"/>
                        <a:t>directory</a:t>
                      </a:r>
                    </a:p>
                  </a:txBody>
                  <a:tcPr/>
                </a:tc>
                <a:extLst>
                  <a:ext uri="{0D108BD9-81ED-4DB2-BD59-A6C34878D82A}">
                    <a16:rowId xmlns:a16="http://schemas.microsoft.com/office/drawing/2014/main" val="359404315"/>
                  </a:ext>
                </a:extLst>
              </a:tr>
              <a:tr h="370840">
                <a:tc>
                  <a:txBody>
                    <a:bodyPr/>
                    <a:lstStyle/>
                    <a:p>
                      <a:r>
                        <a:rPr lang="nl-BE" sz="1800"/>
                        <a:t>-</a:t>
                      </a:r>
                    </a:p>
                  </a:txBody>
                  <a:tcPr/>
                </a:tc>
                <a:tc>
                  <a:txBody>
                    <a:bodyPr/>
                    <a:lstStyle/>
                    <a:p>
                      <a:r>
                        <a:rPr lang="nl-BE" sz="1800"/>
                        <a:t>normaal bestand</a:t>
                      </a:r>
                    </a:p>
                  </a:txBody>
                  <a:tcPr/>
                </a:tc>
                <a:extLst>
                  <a:ext uri="{0D108BD9-81ED-4DB2-BD59-A6C34878D82A}">
                    <a16:rowId xmlns:a16="http://schemas.microsoft.com/office/drawing/2014/main" val="1124448995"/>
                  </a:ext>
                </a:extLst>
              </a:tr>
              <a:tr h="370840">
                <a:tc>
                  <a:txBody>
                    <a:bodyPr/>
                    <a:lstStyle/>
                    <a:p>
                      <a:r>
                        <a:rPr lang="nl-BE" sz="1800"/>
                        <a:t>l</a:t>
                      </a:r>
                    </a:p>
                  </a:txBody>
                  <a:tcPr/>
                </a:tc>
                <a:tc>
                  <a:txBody>
                    <a:bodyPr/>
                    <a:lstStyle/>
                    <a:p>
                      <a:r>
                        <a:rPr lang="nl-BE" sz="1800"/>
                        <a:t>symbolische link</a:t>
                      </a:r>
                    </a:p>
                  </a:txBody>
                  <a:tcPr/>
                </a:tc>
                <a:extLst>
                  <a:ext uri="{0D108BD9-81ED-4DB2-BD59-A6C34878D82A}">
                    <a16:rowId xmlns:a16="http://schemas.microsoft.com/office/drawing/2014/main" val="737713122"/>
                  </a:ext>
                </a:extLst>
              </a:tr>
            </a:tbl>
          </a:graphicData>
        </a:graphic>
      </p:graphicFrame>
    </p:spTree>
    <p:extLst>
      <p:ext uri="{BB962C8B-B14F-4D97-AF65-F5344CB8AC3E}">
        <p14:creationId xmlns:p14="http://schemas.microsoft.com/office/powerpoint/2010/main" val="52114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pPr lvl="1"/>
            <a:r>
              <a:rPr lang="nl-NL" sz="2000" b="0">
                <a:latin typeface="Montserrat SemiBold"/>
              </a:rPr>
              <a:t>Rechten (</a:t>
            </a:r>
            <a:r>
              <a:rPr lang="nl-NL" sz="2000" b="0" i="1" err="1">
                <a:latin typeface="Montserrat SemiBold"/>
              </a:rPr>
              <a:t>Permissions</a:t>
            </a:r>
            <a:r>
              <a:rPr lang="nl-NL" sz="2000" b="0">
                <a:latin typeface="Montserrat SemiBold"/>
              </a:rPr>
              <a:t>)</a:t>
            </a:r>
          </a:p>
          <a:p>
            <a:pPr lvl="2"/>
            <a:r>
              <a:rPr lang="nl-NL" sz="1600" b="0">
                <a:latin typeface="Montserrat SemiBold"/>
              </a:rPr>
              <a:t>Bepaalt de toegangsrechten tot een bestand (zie later).</a:t>
            </a:r>
          </a:p>
          <a:p>
            <a:pPr lvl="1"/>
            <a:endParaRPr lang="nl-NL" sz="2000" b="0">
              <a:latin typeface="Montserrat SemiBold"/>
            </a:endParaRPr>
          </a:p>
          <a:p>
            <a:pPr lvl="1"/>
            <a:endParaRPr lang="nl-NL" sz="2000" b="0">
              <a:latin typeface="Montserrat SemiBold"/>
            </a:endParaRPr>
          </a:p>
          <a:p>
            <a:pPr lvl="1"/>
            <a:r>
              <a:rPr lang="nl-NL" sz="2000" b="0">
                <a:latin typeface="Montserrat SemiBold"/>
              </a:rPr>
              <a:t>Aantal hardlinks (</a:t>
            </a:r>
            <a:r>
              <a:rPr lang="nl-NL" sz="2000" b="0" i="1">
                <a:latin typeface="Montserrat SemiBold"/>
              </a:rPr>
              <a:t>Hard Link </a:t>
            </a:r>
            <a:r>
              <a:rPr lang="nl-NL" sz="2000" b="0" i="1" err="1">
                <a:latin typeface="Montserrat SemiBold"/>
              </a:rPr>
              <a:t>Count</a:t>
            </a:r>
            <a:r>
              <a:rPr lang="nl-NL" sz="2000" b="0">
                <a:latin typeface="Montserrat SemiBold"/>
              </a:rPr>
              <a:t>)</a:t>
            </a:r>
          </a:p>
          <a:p>
            <a:pPr lvl="2"/>
            <a:r>
              <a:rPr lang="nl-NL" sz="1600" b="0">
                <a:latin typeface="Montserrat SemiBold"/>
              </a:rPr>
              <a:t>Aantal hardlinks die naar het bestand verwijzen.</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3.10. Inhoud van mappen.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75</a:t>
            </a:fld>
            <a:endParaRPr lang="nl-BE"/>
          </a:p>
        </p:txBody>
      </p:sp>
      <p:sp>
        <p:nvSpPr>
          <p:cNvPr id="8" name="Google Shape;448;p47">
            <a:extLst>
              <a:ext uri="{FF2B5EF4-FFF2-40B4-BE49-F238E27FC236}">
                <a16:creationId xmlns:a16="http://schemas.microsoft.com/office/drawing/2014/main" id="{0DDC23E1-FDC0-B149-BE85-0B457A8A70B4}"/>
              </a:ext>
            </a:extLst>
          </p:cNvPr>
          <p:cNvSpPr/>
          <p:nvPr/>
        </p:nvSpPr>
        <p:spPr>
          <a:xfrm>
            <a:off x="1313850" y="2317293"/>
            <a:ext cx="6516300" cy="3867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err="1">
                <a:solidFill>
                  <a:srgbClr val="333333"/>
                </a:solidFill>
                <a:latin typeface="Courier New"/>
                <a:ea typeface="Courier New"/>
                <a:cs typeface="Courier New"/>
                <a:sym typeface="Courier New"/>
              </a:rPr>
              <a:t>d</a:t>
            </a:r>
            <a:r>
              <a:rPr lang="en" sz="1200" err="1">
                <a:solidFill>
                  <a:srgbClr val="333333"/>
                </a:solidFill>
                <a:highlight>
                  <a:srgbClr val="FFFF99"/>
                </a:highlight>
                <a:latin typeface="Courier New"/>
                <a:ea typeface="Courier New"/>
                <a:cs typeface="Courier New"/>
                <a:sym typeface="Courier New"/>
              </a:rPr>
              <a:t>rwxr</a:t>
            </a:r>
            <a:r>
              <a:rPr lang="en" sz="1200">
                <a:solidFill>
                  <a:srgbClr val="333333"/>
                </a:solidFill>
                <a:highlight>
                  <a:srgbClr val="FFFF99"/>
                </a:highlight>
                <a:latin typeface="Courier New"/>
                <a:ea typeface="Courier New"/>
                <a:cs typeface="Courier New"/>
                <a:sym typeface="Courier New"/>
              </a:rPr>
              <a:t>-</a:t>
            </a:r>
            <a:r>
              <a:rPr lang="en" sz="1200" err="1">
                <a:solidFill>
                  <a:srgbClr val="333333"/>
                </a:solidFill>
                <a:highlight>
                  <a:srgbClr val="FFFF99"/>
                </a:highlight>
                <a:latin typeface="Courier New"/>
                <a:ea typeface="Courier New"/>
                <a:cs typeface="Courier New"/>
                <a:sym typeface="Courier New"/>
              </a:rPr>
              <a:t>xr</a:t>
            </a:r>
            <a:r>
              <a:rPr lang="en" sz="1200">
                <a:solidFill>
                  <a:srgbClr val="333333"/>
                </a:solidFill>
                <a:highlight>
                  <a:srgbClr val="FFFF99"/>
                </a:highlight>
                <a:latin typeface="Courier New"/>
                <a:ea typeface="Courier New"/>
                <a:cs typeface="Courier New"/>
                <a:sym typeface="Courier New"/>
              </a:rPr>
              <a:t>-x</a:t>
            </a:r>
            <a:r>
              <a:rPr lang="en" sz="1200">
                <a:solidFill>
                  <a:srgbClr val="333333"/>
                </a:solidFill>
                <a:latin typeface="Courier New"/>
                <a:ea typeface="Courier New"/>
                <a:cs typeface="Courier New"/>
                <a:sym typeface="Courier New"/>
              </a:rPr>
              <a:t> 1 root root	0 Apr 11 21:58 upstart </a:t>
            </a:r>
            <a:endParaRPr sz="1200"/>
          </a:p>
        </p:txBody>
      </p:sp>
      <p:sp>
        <p:nvSpPr>
          <p:cNvPr id="9" name="Google Shape;449;p47">
            <a:extLst>
              <a:ext uri="{FF2B5EF4-FFF2-40B4-BE49-F238E27FC236}">
                <a16:creationId xmlns:a16="http://schemas.microsoft.com/office/drawing/2014/main" id="{EA79B2D4-16AA-2F49-BF42-3AABE935906A}"/>
              </a:ext>
            </a:extLst>
          </p:cNvPr>
          <p:cNvSpPr/>
          <p:nvPr/>
        </p:nvSpPr>
        <p:spPr>
          <a:xfrm>
            <a:off x="1313850" y="3724954"/>
            <a:ext cx="6516300" cy="3867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200">
                <a:solidFill>
                  <a:srgbClr val="333333"/>
                </a:solidFill>
                <a:latin typeface="Courier New"/>
                <a:ea typeface="Courier New"/>
                <a:cs typeface="Courier New"/>
                <a:sym typeface="Courier New"/>
              </a:rPr>
              <a:t>-</a:t>
            </a:r>
            <a:r>
              <a:rPr lang="en" sz="1200" err="1">
                <a:solidFill>
                  <a:srgbClr val="333333"/>
                </a:solidFill>
                <a:latin typeface="Courier New"/>
                <a:ea typeface="Courier New"/>
                <a:cs typeface="Courier New"/>
                <a:sym typeface="Courier New"/>
              </a:rPr>
              <a:t>rw</a:t>
            </a:r>
            <a:r>
              <a:rPr lang="en" sz="1200">
                <a:solidFill>
                  <a:srgbClr val="333333"/>
                </a:solidFill>
                <a:latin typeface="Courier New"/>
                <a:ea typeface="Courier New"/>
                <a:cs typeface="Courier New"/>
                <a:sym typeface="Courier New"/>
              </a:rPr>
              <a:t>-r----- </a:t>
            </a:r>
            <a:r>
              <a:rPr lang="en" sz="1200">
                <a:solidFill>
                  <a:srgbClr val="333333"/>
                </a:solidFill>
                <a:highlight>
                  <a:srgbClr val="FFFF99"/>
                </a:highlight>
                <a:latin typeface="Courier New"/>
                <a:ea typeface="Courier New"/>
                <a:cs typeface="Courier New"/>
                <a:sym typeface="Courier New"/>
              </a:rPr>
              <a:t>1</a:t>
            </a:r>
            <a:r>
              <a:rPr lang="en" sz="1200">
                <a:solidFill>
                  <a:srgbClr val="333333"/>
                </a:solidFill>
                <a:latin typeface="Courier New"/>
                <a:ea typeface="Courier New"/>
                <a:cs typeface="Courier New"/>
                <a:sym typeface="Courier New"/>
              </a:rPr>
              <a:t> syslog </a:t>
            </a:r>
            <a:r>
              <a:rPr lang="en" sz="1200" err="1">
                <a:solidFill>
                  <a:srgbClr val="333333"/>
                </a:solidFill>
                <a:latin typeface="Courier New"/>
                <a:ea typeface="Courier New"/>
                <a:cs typeface="Courier New"/>
                <a:sym typeface="Courier New"/>
              </a:rPr>
              <a:t>adm</a:t>
            </a:r>
            <a:r>
              <a:rPr lang="en" sz="1200">
                <a:solidFill>
                  <a:srgbClr val="333333"/>
                </a:solidFill>
                <a:latin typeface="Courier New"/>
                <a:ea typeface="Courier New"/>
                <a:cs typeface="Courier New"/>
                <a:sym typeface="Courier New"/>
              </a:rPr>
              <a:t> 23621 Aug 23 15:17 </a:t>
            </a:r>
            <a:r>
              <a:rPr lang="en" sz="1200" err="1">
                <a:solidFill>
                  <a:srgbClr val="333333"/>
                </a:solidFill>
                <a:latin typeface="Courier New"/>
                <a:ea typeface="Courier New"/>
                <a:cs typeface="Courier New"/>
                <a:sym typeface="Courier New"/>
              </a:rPr>
              <a:t>auth.log</a:t>
            </a:r>
            <a:endParaRPr sz="1200"/>
          </a:p>
        </p:txBody>
      </p:sp>
    </p:spTree>
    <p:extLst>
      <p:ext uri="{BB962C8B-B14F-4D97-AF65-F5344CB8AC3E}">
        <p14:creationId xmlns:p14="http://schemas.microsoft.com/office/powerpoint/2010/main" val="4149507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pPr lvl="1"/>
            <a:r>
              <a:rPr lang="nl-NL" sz="2000" b="0" dirty="0">
                <a:latin typeface="Montserrat SemiBold"/>
              </a:rPr>
              <a:t>Eigenaar (</a:t>
            </a:r>
            <a:r>
              <a:rPr lang="nl-NL" sz="2000" b="0" i="1" dirty="0">
                <a:latin typeface="Montserrat SemiBold"/>
              </a:rPr>
              <a:t>User </a:t>
            </a:r>
            <a:r>
              <a:rPr lang="nl-NL" sz="2000" b="0" i="1" dirty="0" err="1">
                <a:latin typeface="Montserrat SemiBold"/>
              </a:rPr>
              <a:t>Owner</a:t>
            </a:r>
            <a:r>
              <a:rPr lang="nl-NL" sz="2000" b="0" dirty="0">
                <a:latin typeface="Montserrat SemiBold"/>
              </a:rPr>
              <a:t>)</a:t>
            </a:r>
          </a:p>
          <a:p>
            <a:pPr lvl="2"/>
            <a:r>
              <a:rPr lang="nl-NL" sz="1600" b="0" dirty="0">
                <a:latin typeface="Montserrat SemiBold"/>
              </a:rPr>
              <a:t>Eigenaar van een bestand bepaalt de toegangsrechten.</a:t>
            </a:r>
          </a:p>
          <a:p>
            <a:pPr lvl="1"/>
            <a:endParaRPr lang="nl-NL" sz="2000" b="0" dirty="0">
              <a:latin typeface="Montserrat SemiBold"/>
            </a:endParaRPr>
          </a:p>
          <a:p>
            <a:pPr lvl="1"/>
            <a:endParaRPr lang="nl-NL" sz="2000" b="0" dirty="0">
              <a:latin typeface="Montserrat SemiBold"/>
            </a:endParaRPr>
          </a:p>
          <a:p>
            <a:pPr lvl="1"/>
            <a:r>
              <a:rPr lang="nl-NL" sz="2000" b="0" dirty="0">
                <a:latin typeface="Montserrat SemiBold"/>
              </a:rPr>
              <a:t>Groep (</a:t>
            </a:r>
            <a:r>
              <a:rPr lang="nl-NL" sz="2000" b="0" i="1" dirty="0">
                <a:latin typeface="Montserrat SemiBold"/>
              </a:rPr>
              <a:t>Group </a:t>
            </a:r>
            <a:r>
              <a:rPr lang="nl-NL" sz="2000" b="0" i="1" dirty="0" err="1">
                <a:latin typeface="Montserrat SemiBold"/>
              </a:rPr>
              <a:t>Owner</a:t>
            </a:r>
            <a:r>
              <a:rPr lang="nl-NL" sz="2000" b="0" dirty="0">
                <a:latin typeface="Montserrat SemiBold"/>
              </a:rPr>
              <a:t>)</a:t>
            </a:r>
          </a:p>
          <a:p>
            <a:pPr lvl="2"/>
            <a:r>
              <a:rPr lang="nl-NL" sz="1600" b="0" dirty="0">
                <a:latin typeface="Montserrat SemiBold"/>
              </a:rPr>
              <a:t>Groepsrechten zijn van toepassing voor de aangegeven groep bij een bestand.</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3.10. Inhoud van mappen.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76</a:t>
            </a:fld>
            <a:endParaRPr lang="nl-BE"/>
          </a:p>
        </p:txBody>
      </p:sp>
      <p:sp>
        <p:nvSpPr>
          <p:cNvPr id="10" name="Google Shape;463;p48">
            <a:extLst>
              <a:ext uri="{FF2B5EF4-FFF2-40B4-BE49-F238E27FC236}">
                <a16:creationId xmlns:a16="http://schemas.microsoft.com/office/drawing/2014/main" id="{F1F57C29-2145-F543-B783-2476DDF770C4}"/>
              </a:ext>
            </a:extLst>
          </p:cNvPr>
          <p:cNvSpPr/>
          <p:nvPr/>
        </p:nvSpPr>
        <p:spPr>
          <a:xfrm>
            <a:off x="1313850" y="2300825"/>
            <a:ext cx="6516300" cy="3867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333333"/>
                </a:solidFill>
                <a:latin typeface="Courier New"/>
                <a:ea typeface="Courier New"/>
                <a:cs typeface="Courier New"/>
                <a:sym typeface="Courier New"/>
              </a:rPr>
              <a:t>-rw-r----- 1 </a:t>
            </a:r>
            <a:r>
              <a:rPr lang="en" sz="1200">
                <a:solidFill>
                  <a:srgbClr val="333333"/>
                </a:solidFill>
                <a:highlight>
                  <a:srgbClr val="FFFF99"/>
                </a:highlight>
                <a:latin typeface="Courier New"/>
                <a:ea typeface="Courier New"/>
                <a:cs typeface="Courier New"/>
                <a:sym typeface="Courier New"/>
              </a:rPr>
              <a:t>syslog</a:t>
            </a:r>
            <a:r>
              <a:rPr lang="en" sz="1200">
                <a:solidFill>
                  <a:srgbClr val="333333"/>
                </a:solidFill>
                <a:latin typeface="Courier New"/>
                <a:ea typeface="Courier New"/>
                <a:cs typeface="Courier New"/>
                <a:sym typeface="Courier New"/>
              </a:rPr>
              <a:t> adm 416 Aug 22 15:43 kern.log</a:t>
            </a:r>
            <a:endParaRPr sz="1200">
              <a:solidFill>
                <a:srgbClr val="333333"/>
              </a:solidFill>
              <a:latin typeface="Courier New"/>
              <a:ea typeface="Courier New"/>
              <a:cs typeface="Courier New"/>
              <a:sym typeface="Courier New"/>
            </a:endParaRPr>
          </a:p>
        </p:txBody>
      </p:sp>
      <p:sp>
        <p:nvSpPr>
          <p:cNvPr id="11" name="Google Shape;464;p48">
            <a:extLst>
              <a:ext uri="{FF2B5EF4-FFF2-40B4-BE49-F238E27FC236}">
                <a16:creationId xmlns:a16="http://schemas.microsoft.com/office/drawing/2014/main" id="{E7866D26-24F0-784A-9D2E-57B6560709EA}"/>
              </a:ext>
            </a:extLst>
          </p:cNvPr>
          <p:cNvSpPr/>
          <p:nvPr/>
        </p:nvSpPr>
        <p:spPr>
          <a:xfrm>
            <a:off x="1313850" y="3914553"/>
            <a:ext cx="6516300" cy="3867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333333"/>
                </a:solidFill>
                <a:latin typeface="Courier New"/>
                <a:ea typeface="Courier New"/>
                <a:cs typeface="Courier New"/>
                <a:sym typeface="Courier New"/>
              </a:rPr>
              <a:t>-</a:t>
            </a:r>
            <a:r>
              <a:rPr lang="en" sz="1200" err="1">
                <a:solidFill>
                  <a:srgbClr val="333333"/>
                </a:solidFill>
                <a:latin typeface="Courier New"/>
                <a:ea typeface="Courier New"/>
                <a:cs typeface="Courier New"/>
                <a:sym typeface="Courier New"/>
              </a:rPr>
              <a:t>rw</a:t>
            </a:r>
            <a:r>
              <a:rPr lang="en" sz="1200">
                <a:solidFill>
                  <a:srgbClr val="333333"/>
                </a:solidFill>
                <a:latin typeface="Courier New"/>
                <a:ea typeface="Courier New"/>
                <a:cs typeface="Courier New"/>
                <a:sym typeface="Courier New"/>
              </a:rPr>
              <a:t>-</a:t>
            </a:r>
            <a:r>
              <a:rPr lang="en" sz="1200" err="1">
                <a:solidFill>
                  <a:srgbClr val="333333"/>
                </a:solidFill>
                <a:latin typeface="Courier New"/>
                <a:ea typeface="Courier New"/>
                <a:cs typeface="Courier New"/>
                <a:sym typeface="Courier New"/>
              </a:rPr>
              <a:t>rw</a:t>
            </a:r>
            <a:r>
              <a:rPr lang="en" sz="1200">
                <a:solidFill>
                  <a:srgbClr val="333333"/>
                </a:solidFill>
                <a:latin typeface="Courier New"/>
                <a:ea typeface="Courier New"/>
                <a:cs typeface="Courier New"/>
                <a:sym typeface="Courier New"/>
              </a:rPr>
              <a:t>-r-- 1 root </a:t>
            </a:r>
            <a:r>
              <a:rPr lang="en" sz="1200" err="1">
                <a:solidFill>
                  <a:srgbClr val="333333"/>
                </a:solidFill>
                <a:highlight>
                  <a:srgbClr val="FFFF99"/>
                </a:highlight>
                <a:latin typeface="Courier New"/>
                <a:ea typeface="Courier New"/>
                <a:cs typeface="Courier New"/>
                <a:sym typeface="Courier New"/>
              </a:rPr>
              <a:t>utmp</a:t>
            </a:r>
            <a:r>
              <a:rPr lang="en" sz="1200">
                <a:solidFill>
                  <a:srgbClr val="333333"/>
                </a:solidFill>
                <a:latin typeface="Courier New"/>
                <a:ea typeface="Courier New"/>
                <a:cs typeface="Courier New"/>
                <a:sym typeface="Courier New"/>
              </a:rPr>
              <a:t> 292584 Aug 20 18:44 </a:t>
            </a:r>
            <a:r>
              <a:rPr lang="en" sz="1200" err="1">
                <a:solidFill>
                  <a:srgbClr val="333333"/>
                </a:solidFill>
                <a:latin typeface="Courier New"/>
                <a:ea typeface="Courier New"/>
                <a:cs typeface="Courier New"/>
                <a:sym typeface="Courier New"/>
              </a:rPr>
              <a:t>lastlog</a:t>
            </a:r>
            <a:endParaRPr sz="1200">
              <a:solidFill>
                <a:srgbClr val="333333"/>
              </a:solidFill>
              <a:latin typeface="Courier New"/>
              <a:ea typeface="Courier New"/>
              <a:cs typeface="Courier New"/>
              <a:sym typeface="Courier New"/>
            </a:endParaRPr>
          </a:p>
        </p:txBody>
      </p:sp>
    </p:spTree>
    <p:extLst>
      <p:ext uri="{BB962C8B-B14F-4D97-AF65-F5344CB8AC3E}">
        <p14:creationId xmlns:p14="http://schemas.microsoft.com/office/powerpoint/2010/main" val="20180458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pPr lvl="1"/>
            <a:r>
              <a:rPr lang="nl-NL" sz="2000" b="0">
                <a:latin typeface="Montserrat SemiBold"/>
              </a:rPr>
              <a:t>Bestandsgrootte (</a:t>
            </a:r>
            <a:r>
              <a:rPr lang="nl-NL" sz="2000" b="0" i="1">
                <a:latin typeface="Montserrat SemiBold"/>
              </a:rPr>
              <a:t>File </a:t>
            </a:r>
            <a:r>
              <a:rPr lang="nl-NL" sz="2000" b="0" i="1" err="1">
                <a:latin typeface="Montserrat SemiBold"/>
              </a:rPr>
              <a:t>Size</a:t>
            </a:r>
            <a:r>
              <a:rPr lang="nl-NL" sz="2000" b="0">
                <a:latin typeface="Montserrat SemiBold"/>
              </a:rPr>
              <a:t>)</a:t>
            </a:r>
          </a:p>
          <a:p>
            <a:pPr lvl="2"/>
            <a:r>
              <a:rPr lang="nl-NL" sz="1600" b="0">
                <a:latin typeface="Montserrat SemiBold"/>
              </a:rPr>
              <a:t>Bestandsgrootte wordt in bytes genoteerd.</a:t>
            </a:r>
          </a:p>
          <a:p>
            <a:pPr lvl="2"/>
            <a:endParaRPr lang="nl-NL" sz="1600" b="0">
              <a:latin typeface="Montserrat SemiBold"/>
            </a:endParaRPr>
          </a:p>
          <a:p>
            <a:pPr lvl="2"/>
            <a:endParaRPr lang="nl-NL" sz="2000" b="0">
              <a:latin typeface="Montserrat SemiBold"/>
            </a:endParaRPr>
          </a:p>
          <a:p>
            <a:pPr lvl="1"/>
            <a:r>
              <a:rPr lang="nl-NL" sz="2000" b="0">
                <a:latin typeface="Montserrat SemiBold"/>
              </a:rPr>
              <a:t>Tijdstempel (</a:t>
            </a:r>
            <a:r>
              <a:rPr lang="nl-NL" sz="2000" b="0" i="1">
                <a:latin typeface="Montserrat SemiBold"/>
              </a:rPr>
              <a:t>Timestamp</a:t>
            </a:r>
            <a:r>
              <a:rPr lang="nl-NL" sz="2000" b="0">
                <a:latin typeface="Montserrat SemiBold"/>
              </a:rPr>
              <a:t>)</a:t>
            </a:r>
          </a:p>
          <a:p>
            <a:pPr lvl="2"/>
            <a:r>
              <a:rPr lang="nl-NL" sz="1600" b="0">
                <a:latin typeface="Montserrat SemiBold"/>
              </a:rPr>
              <a:t>Geeft weer wanneer het bestand voor het laatst werd bijgewerkt.</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3.10. Inhoud van mappen.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77</a:t>
            </a:fld>
            <a:endParaRPr lang="nl-BE"/>
          </a:p>
        </p:txBody>
      </p:sp>
      <p:sp>
        <p:nvSpPr>
          <p:cNvPr id="10" name="Google Shape;477;p49">
            <a:extLst>
              <a:ext uri="{FF2B5EF4-FFF2-40B4-BE49-F238E27FC236}">
                <a16:creationId xmlns:a16="http://schemas.microsoft.com/office/drawing/2014/main" id="{43D4B87D-09F7-F747-BAF7-28AF4F2AB82B}"/>
              </a:ext>
            </a:extLst>
          </p:cNvPr>
          <p:cNvSpPr/>
          <p:nvPr/>
        </p:nvSpPr>
        <p:spPr>
          <a:xfrm>
            <a:off x="1439400" y="2263925"/>
            <a:ext cx="6265200" cy="423600"/>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333333"/>
                </a:solidFill>
                <a:latin typeface="Courier New"/>
                <a:ea typeface="Courier New"/>
                <a:cs typeface="Courier New"/>
                <a:sym typeface="Courier New"/>
              </a:rPr>
              <a:t>-rw-r----- 1 syslog adm </a:t>
            </a:r>
            <a:r>
              <a:rPr lang="en" sz="1200">
                <a:solidFill>
                  <a:srgbClr val="333333"/>
                </a:solidFill>
                <a:highlight>
                  <a:srgbClr val="FFFF99"/>
                </a:highlight>
                <a:latin typeface="Courier New"/>
                <a:ea typeface="Courier New"/>
                <a:cs typeface="Courier New"/>
                <a:sym typeface="Courier New"/>
              </a:rPr>
              <a:t>1087150</a:t>
            </a:r>
            <a:r>
              <a:rPr lang="en" sz="1200">
                <a:solidFill>
                  <a:srgbClr val="333333"/>
                </a:solidFill>
                <a:latin typeface="Courier New"/>
                <a:ea typeface="Courier New"/>
                <a:cs typeface="Courier New"/>
                <a:sym typeface="Courier New"/>
              </a:rPr>
              <a:t> Aug 23 15:17 syslog.1</a:t>
            </a:r>
            <a:endParaRPr sz="1200">
              <a:latin typeface="Courier New"/>
              <a:ea typeface="Courier New"/>
              <a:cs typeface="Courier New"/>
              <a:sym typeface="Courier New"/>
            </a:endParaRPr>
          </a:p>
        </p:txBody>
      </p:sp>
      <p:sp>
        <p:nvSpPr>
          <p:cNvPr id="11" name="Google Shape;478;p49">
            <a:extLst>
              <a:ext uri="{FF2B5EF4-FFF2-40B4-BE49-F238E27FC236}">
                <a16:creationId xmlns:a16="http://schemas.microsoft.com/office/drawing/2014/main" id="{274D4482-5893-2145-8B06-117D1090F42B}"/>
              </a:ext>
            </a:extLst>
          </p:cNvPr>
          <p:cNvSpPr/>
          <p:nvPr/>
        </p:nvSpPr>
        <p:spPr>
          <a:xfrm>
            <a:off x="1439400" y="3657497"/>
            <a:ext cx="6265200" cy="362700"/>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err="1">
                <a:solidFill>
                  <a:srgbClr val="333333"/>
                </a:solidFill>
                <a:latin typeface="Courier New"/>
                <a:ea typeface="Courier New"/>
                <a:cs typeface="Courier New"/>
                <a:sym typeface="Courier New"/>
              </a:rPr>
              <a:t>drwxr</a:t>
            </a:r>
            <a:r>
              <a:rPr lang="en" sz="1200">
                <a:solidFill>
                  <a:srgbClr val="333333"/>
                </a:solidFill>
                <a:latin typeface="Courier New"/>
                <a:ea typeface="Courier New"/>
                <a:cs typeface="Courier New"/>
                <a:sym typeface="Courier New"/>
              </a:rPr>
              <a:t>-</a:t>
            </a:r>
            <a:r>
              <a:rPr lang="en" sz="1200" err="1">
                <a:solidFill>
                  <a:srgbClr val="333333"/>
                </a:solidFill>
                <a:latin typeface="Courier New"/>
                <a:ea typeface="Courier New"/>
                <a:cs typeface="Courier New"/>
                <a:sym typeface="Courier New"/>
              </a:rPr>
              <a:t>xr</a:t>
            </a:r>
            <a:r>
              <a:rPr lang="en" sz="1200">
                <a:solidFill>
                  <a:srgbClr val="333333"/>
                </a:solidFill>
                <a:latin typeface="Courier New"/>
                <a:ea typeface="Courier New"/>
                <a:cs typeface="Courier New"/>
                <a:sym typeface="Courier New"/>
              </a:rPr>
              <a:t>-x 1 root root 32 </a:t>
            </a:r>
            <a:r>
              <a:rPr lang="en" sz="1200">
                <a:solidFill>
                  <a:srgbClr val="333333"/>
                </a:solidFill>
                <a:highlight>
                  <a:srgbClr val="FFFF99"/>
                </a:highlight>
                <a:latin typeface="Courier New"/>
                <a:ea typeface="Courier New"/>
                <a:cs typeface="Courier New"/>
                <a:sym typeface="Courier New"/>
              </a:rPr>
              <a:t>Jul 17 03:36</a:t>
            </a:r>
            <a:r>
              <a:rPr lang="en" sz="1200">
                <a:solidFill>
                  <a:srgbClr val="333333"/>
                </a:solidFill>
                <a:latin typeface="Courier New"/>
                <a:ea typeface="Courier New"/>
                <a:cs typeface="Courier New"/>
                <a:sym typeface="Courier New"/>
              </a:rPr>
              <a:t> </a:t>
            </a:r>
            <a:r>
              <a:rPr lang="en" sz="1200" err="1">
                <a:solidFill>
                  <a:srgbClr val="333333"/>
                </a:solidFill>
                <a:latin typeface="Courier New"/>
                <a:ea typeface="Courier New"/>
                <a:cs typeface="Courier New"/>
                <a:sym typeface="Courier New"/>
              </a:rPr>
              <a:t>fsck</a:t>
            </a:r>
            <a:endParaRPr sz="1200">
              <a:solidFill>
                <a:srgbClr val="333333"/>
              </a:solidFill>
              <a:latin typeface="Courier New"/>
              <a:ea typeface="Courier New"/>
              <a:cs typeface="Courier New"/>
              <a:sym typeface="Courier New"/>
            </a:endParaRPr>
          </a:p>
          <a:p>
            <a:pPr marL="0" lvl="0" indent="0" algn="l" rtl="0">
              <a:spcBef>
                <a:spcPts val="0"/>
              </a:spcBef>
              <a:spcAft>
                <a:spcPts val="0"/>
              </a:spcAft>
              <a:buNone/>
            </a:pPr>
            <a:endParaRPr sz="1200">
              <a:latin typeface="Courier New"/>
              <a:ea typeface="Courier New"/>
              <a:cs typeface="Courier New"/>
              <a:sym typeface="Courier New"/>
            </a:endParaRPr>
          </a:p>
        </p:txBody>
      </p:sp>
    </p:spTree>
    <p:extLst>
      <p:ext uri="{BB962C8B-B14F-4D97-AF65-F5344CB8AC3E}">
        <p14:creationId xmlns:p14="http://schemas.microsoft.com/office/powerpoint/2010/main" val="26783940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pPr lvl="1"/>
            <a:r>
              <a:rPr lang="nl-NL" sz="2000" b="0">
                <a:latin typeface="Montserrat SemiBold"/>
              </a:rPr>
              <a:t>Bestandsnaam (</a:t>
            </a:r>
            <a:r>
              <a:rPr lang="nl-NL" sz="2000" b="0" i="1">
                <a:latin typeface="Montserrat SemiBold"/>
              </a:rPr>
              <a:t>File Name)</a:t>
            </a:r>
            <a:endParaRPr lang="nl-NL" sz="20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3.10. Inhoud van mappen.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78</a:t>
            </a:fld>
            <a:endParaRPr lang="nl-BE"/>
          </a:p>
        </p:txBody>
      </p:sp>
      <p:sp>
        <p:nvSpPr>
          <p:cNvPr id="12" name="Google Shape;479;p49">
            <a:extLst>
              <a:ext uri="{FF2B5EF4-FFF2-40B4-BE49-F238E27FC236}">
                <a16:creationId xmlns:a16="http://schemas.microsoft.com/office/drawing/2014/main" id="{F314D29B-DA6F-A741-9AAE-77B1176E9DBC}"/>
              </a:ext>
            </a:extLst>
          </p:cNvPr>
          <p:cNvSpPr/>
          <p:nvPr/>
        </p:nvSpPr>
        <p:spPr>
          <a:xfrm>
            <a:off x="1439400" y="2064724"/>
            <a:ext cx="6265200" cy="362700"/>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333333"/>
                </a:solidFill>
                <a:latin typeface="Courier New"/>
                <a:ea typeface="Courier New"/>
                <a:cs typeface="Courier New"/>
                <a:sym typeface="Courier New"/>
              </a:rPr>
              <a:t>-</a:t>
            </a:r>
            <a:r>
              <a:rPr lang="en" sz="1200" err="1">
                <a:solidFill>
                  <a:srgbClr val="333333"/>
                </a:solidFill>
                <a:latin typeface="Courier New"/>
                <a:ea typeface="Courier New"/>
                <a:cs typeface="Courier New"/>
                <a:sym typeface="Courier New"/>
              </a:rPr>
              <a:t>rw</a:t>
            </a:r>
            <a:r>
              <a:rPr lang="en" sz="1200">
                <a:solidFill>
                  <a:srgbClr val="333333"/>
                </a:solidFill>
                <a:latin typeface="Courier New"/>
                <a:ea typeface="Courier New"/>
                <a:cs typeface="Courier New"/>
                <a:sym typeface="Courier New"/>
              </a:rPr>
              <a:t>-r--r-- 1 root root 47816 Jul 17 03:36 </a:t>
            </a:r>
            <a:r>
              <a:rPr lang="en" sz="1200" err="1">
                <a:solidFill>
                  <a:srgbClr val="333333"/>
                </a:solidFill>
                <a:highlight>
                  <a:srgbClr val="FFFF99"/>
                </a:highlight>
                <a:latin typeface="Courier New"/>
                <a:ea typeface="Courier New"/>
                <a:cs typeface="Courier New"/>
                <a:sym typeface="Courier New"/>
              </a:rPr>
              <a:t>bootstrap.log</a:t>
            </a:r>
            <a:endParaRPr sz="1200">
              <a:solidFill>
                <a:srgbClr val="333333"/>
              </a:solidFill>
              <a:latin typeface="Courier New"/>
              <a:ea typeface="Courier New"/>
              <a:cs typeface="Courier New"/>
              <a:sym typeface="Courier New"/>
            </a:endParaRPr>
          </a:p>
          <a:p>
            <a:pPr marL="0" lvl="0" indent="0" algn="l" rtl="0">
              <a:spcBef>
                <a:spcPts val="0"/>
              </a:spcBef>
              <a:spcAft>
                <a:spcPts val="0"/>
              </a:spcAft>
              <a:buNone/>
            </a:pPr>
            <a:endParaRPr sz="1200">
              <a:latin typeface="Courier New"/>
              <a:ea typeface="Courier New"/>
              <a:cs typeface="Courier New"/>
              <a:sym typeface="Courier New"/>
            </a:endParaRPr>
          </a:p>
        </p:txBody>
      </p:sp>
    </p:spTree>
    <p:extLst>
      <p:ext uri="{BB962C8B-B14F-4D97-AF65-F5344CB8AC3E}">
        <p14:creationId xmlns:p14="http://schemas.microsoft.com/office/powerpoint/2010/main" val="3373648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3028950" y="1499508"/>
            <a:ext cx="5995988" cy="3124999"/>
          </a:xfrm>
        </p:spPr>
        <p:txBody>
          <a:bodyPr vert="horz" lIns="91440" tIns="45720" rIns="91440" bIns="45720" rtlCol="0" anchor="t">
            <a:normAutofit/>
          </a:bodyPr>
          <a:lstStyle/>
          <a:p>
            <a:r>
              <a:rPr lang="nl-NL" sz="2000" b="0" dirty="0">
                <a:latin typeface="Montserrat SemiBold"/>
              </a:rPr>
              <a:t>Met het commando </a:t>
            </a:r>
            <a:r>
              <a:rPr lang="nl-NL" sz="2000" b="0" dirty="0">
                <a:solidFill>
                  <a:srgbClr val="FF0000"/>
                </a:solidFill>
                <a:latin typeface="Montserrat SemiBold"/>
              </a:rPr>
              <a:t>tree</a:t>
            </a:r>
            <a:r>
              <a:rPr lang="nl-NL" sz="2000" b="0" dirty="0">
                <a:latin typeface="Montserrat SemiBold"/>
              </a:rPr>
              <a:t> krijg je een overzicht van de bestandsstructuur vanaf de huidige map.</a:t>
            </a:r>
          </a:p>
          <a:p>
            <a:endParaRPr lang="nl-NL" sz="2000" b="0" dirty="0">
              <a:latin typeface="Montserrat SemiBold"/>
            </a:endParaRPr>
          </a:p>
          <a:p>
            <a:r>
              <a:rPr lang="nl-NL" sz="2000" b="0" u="sng" dirty="0">
                <a:latin typeface="Montserrat SemiBold"/>
              </a:rPr>
              <a:t>Hint</a:t>
            </a:r>
            <a:r>
              <a:rPr lang="nl-NL" sz="2000" b="0" dirty="0">
                <a:latin typeface="Montserrat SemiBold"/>
              </a:rPr>
              <a:t>: probeer ook eens </a:t>
            </a:r>
            <a:r>
              <a:rPr lang="nl-NL" sz="2000" b="0" dirty="0" err="1">
                <a:latin typeface="Montserrat SemiBold"/>
              </a:rPr>
              <a:t>piping</a:t>
            </a:r>
            <a:r>
              <a:rPr lang="nl-NL" sz="2000" b="0" dirty="0">
                <a:latin typeface="Montserrat SemiBold"/>
              </a:rPr>
              <a:t> met het commando </a:t>
            </a:r>
            <a:r>
              <a:rPr lang="nl-NL" sz="2000" b="0" dirty="0" err="1">
                <a:solidFill>
                  <a:srgbClr val="FF0000"/>
                </a:solidFill>
                <a:latin typeface="Montserrat SemiBold"/>
              </a:rPr>
              <a:t>less</a:t>
            </a:r>
            <a:r>
              <a:rPr lang="nl-NL" sz="2000" b="0" dirty="0">
                <a:solidFill>
                  <a:srgbClr val="F6F6F6"/>
                </a:solidFill>
                <a:latin typeface="Montserrat SemiBold"/>
              </a:rPr>
              <a:t> (sneller)</a:t>
            </a:r>
            <a:r>
              <a:rPr lang="nl-NL" sz="2000" b="0" dirty="0">
                <a:latin typeface="Montserrat SemiBold"/>
              </a:rPr>
              <a:t> of </a:t>
            </a:r>
            <a:r>
              <a:rPr lang="nl-NL" sz="2000" b="0" dirty="0">
                <a:solidFill>
                  <a:srgbClr val="FF0000"/>
                </a:solidFill>
                <a:latin typeface="Montserrat SemiBold"/>
              </a:rPr>
              <a:t>more</a:t>
            </a:r>
            <a:r>
              <a:rPr lang="nl-NL" sz="2000" b="0" dirty="0">
                <a:solidFill>
                  <a:srgbClr val="F6F6F6"/>
                </a:solidFill>
                <a:latin typeface="Montserrat SemiBold"/>
              </a:rPr>
              <a:t> (verouderd)</a:t>
            </a:r>
            <a:r>
              <a:rPr lang="nl-NL" sz="2000" b="0" dirty="0">
                <a:solidFill>
                  <a:schemeClr val="bg2"/>
                </a:solidFill>
                <a:latin typeface="Montserrat SemiBold"/>
              </a:rPr>
              <a:t>:</a:t>
            </a:r>
          </a:p>
          <a:p>
            <a:pPr lvl="1"/>
            <a:r>
              <a:rPr lang="nl-NL" sz="1600" b="0" dirty="0">
                <a:solidFill>
                  <a:schemeClr val="bg2"/>
                </a:solidFill>
                <a:latin typeface="Montserrat SemiBold"/>
              </a:rPr>
              <a:t>tree | </a:t>
            </a:r>
            <a:r>
              <a:rPr lang="nl-NL" sz="1600" b="0" dirty="0" err="1">
                <a:solidFill>
                  <a:schemeClr val="bg2"/>
                </a:solidFill>
                <a:latin typeface="Montserrat SemiBold"/>
              </a:rPr>
              <a:t>less</a:t>
            </a:r>
            <a:endParaRPr lang="nl-NL" sz="1600" b="0" dirty="0">
              <a:solidFill>
                <a:schemeClr val="bg2"/>
              </a:solidFill>
              <a:latin typeface="Montserrat SemiBold"/>
            </a:endParaRPr>
          </a:p>
          <a:p>
            <a:pPr lvl="1"/>
            <a:r>
              <a:rPr lang="nl-NL" sz="1600" b="0" dirty="0">
                <a:solidFill>
                  <a:schemeClr val="bg2"/>
                </a:solidFill>
                <a:latin typeface="Montserrat SemiBold"/>
              </a:rPr>
              <a:t>tree | more</a:t>
            </a:r>
            <a:endParaRPr lang="nl-NL" sz="16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3.10. Inhoud van mappen.</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79</a:t>
            </a:fld>
            <a:endParaRPr lang="nl-BE"/>
          </a:p>
        </p:txBody>
      </p:sp>
      <p:pic>
        <p:nvPicPr>
          <p:cNvPr id="9" name="Afbeelding 8" descr="Afbeelding met tekst&#10;&#10;Automatisch gegenereerde beschrijving">
            <a:extLst>
              <a:ext uri="{FF2B5EF4-FFF2-40B4-BE49-F238E27FC236}">
                <a16:creationId xmlns:a16="http://schemas.microsoft.com/office/drawing/2014/main" id="{32604C8E-620D-1A4E-9138-8B74CD7050A6}"/>
              </a:ext>
            </a:extLst>
          </p:cNvPr>
          <p:cNvPicPr>
            <a:picLocks noChangeAspect="1"/>
          </p:cNvPicPr>
          <p:nvPr/>
        </p:nvPicPr>
        <p:blipFill>
          <a:blip r:embed="rId3"/>
          <a:stretch>
            <a:fillRect/>
          </a:stretch>
        </p:blipFill>
        <p:spPr>
          <a:xfrm>
            <a:off x="882302" y="1354852"/>
            <a:ext cx="1975198" cy="3431141"/>
          </a:xfrm>
          <a:prstGeom prst="rect">
            <a:avLst/>
          </a:prstGeom>
          <a:ln>
            <a:solidFill>
              <a:schemeClr val="bg2"/>
            </a:solidFill>
          </a:ln>
        </p:spPr>
      </p:pic>
    </p:spTree>
    <p:extLst>
      <p:ext uri="{BB962C8B-B14F-4D97-AF65-F5344CB8AC3E}">
        <p14:creationId xmlns:p14="http://schemas.microsoft.com/office/powerpoint/2010/main" val="378903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el 8">
            <a:extLst>
              <a:ext uri="{FF2B5EF4-FFF2-40B4-BE49-F238E27FC236}">
                <a16:creationId xmlns:a16="http://schemas.microsoft.com/office/drawing/2014/main" id="{3ED37129-2FC4-4EA3-A689-E092B6BC9AFD}"/>
              </a:ext>
            </a:extLst>
          </p:cNvPr>
          <p:cNvGraphicFramePr>
            <a:graphicFrameLocks noGrp="1"/>
          </p:cNvGraphicFramePr>
          <p:nvPr>
            <p:ph idx="1"/>
            <p:extLst>
              <p:ext uri="{D42A27DB-BD31-4B8C-83A1-F6EECF244321}">
                <p14:modId xmlns:p14="http://schemas.microsoft.com/office/powerpoint/2010/main" val="1188449169"/>
              </p:ext>
            </p:extLst>
          </p:nvPr>
        </p:nvGraphicFramePr>
        <p:xfrm>
          <a:off x="767906" y="1486472"/>
          <a:ext cx="7690104" cy="1112520"/>
        </p:xfrm>
        <a:graphic>
          <a:graphicData uri="http://schemas.openxmlformats.org/drawingml/2006/table">
            <a:tbl>
              <a:tblPr firstRow="1" bandRow="1">
                <a:tableStyleId>{08FB837D-C827-4EFA-A057-4D05807E0F7C}</a:tableStyleId>
              </a:tblPr>
              <a:tblGrid>
                <a:gridCol w="4114800">
                  <a:extLst>
                    <a:ext uri="{9D8B030D-6E8A-4147-A177-3AD203B41FA5}">
                      <a16:colId xmlns:a16="http://schemas.microsoft.com/office/drawing/2014/main" val="3650763746"/>
                    </a:ext>
                  </a:extLst>
                </a:gridCol>
                <a:gridCol w="3575304">
                  <a:extLst>
                    <a:ext uri="{9D8B030D-6E8A-4147-A177-3AD203B41FA5}">
                      <a16:colId xmlns:a16="http://schemas.microsoft.com/office/drawing/2014/main" val="3548221162"/>
                    </a:ext>
                  </a:extLst>
                </a:gridCol>
              </a:tblGrid>
              <a:tr h="370840">
                <a:tc>
                  <a:txBody>
                    <a:bodyPr/>
                    <a:lstStyle/>
                    <a:p>
                      <a:endParaRPr lang="nl-NL"/>
                    </a:p>
                  </a:txBody>
                  <a:tcPr/>
                </a:tc>
                <a:tc>
                  <a:txBody>
                    <a:bodyPr/>
                    <a:lstStyle/>
                    <a:p>
                      <a:r>
                        <a:rPr lang="nl-NL"/>
                        <a:t>Hoofdstuk in </a:t>
                      </a:r>
                      <a:r>
                        <a:rPr lang="nl-NL" err="1"/>
                        <a:t>NetAcad</a:t>
                      </a:r>
                      <a:r>
                        <a:rPr lang="nl-NL"/>
                        <a:t> cursus.</a:t>
                      </a:r>
                    </a:p>
                  </a:txBody>
                  <a:tcPr/>
                </a:tc>
                <a:extLst>
                  <a:ext uri="{0D108BD9-81ED-4DB2-BD59-A6C34878D82A}">
                    <a16:rowId xmlns:a16="http://schemas.microsoft.com/office/drawing/2014/main" val="2824004132"/>
                  </a:ext>
                </a:extLst>
              </a:tr>
              <a:tr h="370840">
                <a:tc>
                  <a:txBody>
                    <a:bodyPr/>
                    <a:lstStyle/>
                    <a:p>
                      <a:r>
                        <a:rPr lang="nl-NL"/>
                        <a:t>3.16. Gebruikers aanmaken</a:t>
                      </a:r>
                      <a:r>
                        <a:rPr lang="nl-NL" sz="1800" b="0" i="0" u="none" strike="noStrike" noProof="0" dirty="0">
                          <a:latin typeface="Arial"/>
                        </a:rPr>
                        <a:t>.</a:t>
                      </a:r>
                      <a:endParaRPr lang="nl-NL" dirty="0"/>
                    </a:p>
                  </a:txBody>
                  <a:tcPr/>
                </a:tc>
                <a:tc>
                  <a:txBody>
                    <a:bodyPr/>
                    <a:lstStyle/>
                    <a:p>
                      <a:r>
                        <a:rPr lang="nl-NL"/>
                        <a:t>Chapter 16</a:t>
                      </a:r>
                    </a:p>
                  </a:txBody>
                  <a:tcPr/>
                </a:tc>
                <a:extLst>
                  <a:ext uri="{0D108BD9-81ED-4DB2-BD59-A6C34878D82A}">
                    <a16:rowId xmlns:a16="http://schemas.microsoft.com/office/drawing/2014/main" val="1619526032"/>
                  </a:ext>
                </a:extLst>
              </a:tr>
              <a:tr h="370840">
                <a:tc>
                  <a:txBody>
                    <a:bodyPr/>
                    <a:lstStyle/>
                    <a:p>
                      <a:pPr lvl="0">
                        <a:buNone/>
                      </a:pPr>
                      <a:r>
                        <a:rPr lang="nl-NL" sz="1800" u="none" strike="noStrike" noProof="0"/>
                        <a:t>3.17. Permissies.</a:t>
                      </a:r>
                    </a:p>
                  </a:txBody>
                  <a:tcPr/>
                </a:tc>
                <a:tc>
                  <a:txBody>
                    <a:bodyPr/>
                    <a:lstStyle/>
                    <a:p>
                      <a:r>
                        <a:rPr lang="nl-NL" dirty="0" err="1"/>
                        <a:t>Chapter</a:t>
                      </a:r>
                      <a:r>
                        <a:rPr lang="nl-NL" dirty="0"/>
                        <a:t> 17</a:t>
                      </a:r>
                    </a:p>
                  </a:txBody>
                  <a:tcPr/>
                </a:tc>
                <a:extLst>
                  <a:ext uri="{0D108BD9-81ED-4DB2-BD59-A6C34878D82A}">
                    <a16:rowId xmlns:a16="http://schemas.microsoft.com/office/drawing/2014/main" val="817921465"/>
                  </a:ext>
                </a:extLst>
              </a:tr>
            </a:tbl>
          </a:graphicData>
        </a:graphic>
      </p:graphicFrame>
      <p:sp>
        <p:nvSpPr>
          <p:cNvPr id="3" name="Titel 2">
            <a:extLst>
              <a:ext uri="{FF2B5EF4-FFF2-40B4-BE49-F238E27FC236}">
                <a16:creationId xmlns:a16="http://schemas.microsoft.com/office/drawing/2014/main" id="{27A15335-1471-457C-A734-C22099A8F7C0}"/>
              </a:ext>
            </a:extLst>
          </p:cNvPr>
          <p:cNvSpPr>
            <a:spLocks noGrp="1"/>
          </p:cNvSpPr>
          <p:nvPr>
            <p:ph type="ctrTitle"/>
          </p:nvPr>
        </p:nvSpPr>
        <p:spPr/>
        <p:txBody>
          <a:bodyPr/>
          <a:lstStyle/>
          <a:p>
            <a:r>
              <a:rPr lang="nl-NL">
                <a:latin typeface="Montserrat ExtraBold"/>
              </a:rPr>
              <a:t>Inhoudsopgave.</a:t>
            </a:r>
            <a:endParaRPr lang="nl-NL"/>
          </a:p>
        </p:txBody>
      </p:sp>
      <p:sp>
        <p:nvSpPr>
          <p:cNvPr id="4" name="Tijdelijke aanduiding voor tekst 3">
            <a:extLst>
              <a:ext uri="{FF2B5EF4-FFF2-40B4-BE49-F238E27FC236}">
                <a16:creationId xmlns:a16="http://schemas.microsoft.com/office/drawing/2014/main" id="{DCF4040D-D902-4600-A607-5D0CCB018F57}"/>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917B73B9-A17D-42BB-A8A1-9E22D785937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F1811CE9-D870-4290-96CD-5C5A4B496C46}"/>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CC28171A-37D0-4BEE-A9DD-4462F776294F}"/>
              </a:ext>
            </a:extLst>
          </p:cNvPr>
          <p:cNvSpPr>
            <a:spLocks noGrp="1"/>
          </p:cNvSpPr>
          <p:nvPr>
            <p:ph type="sldNum" sz="quarter" idx="15"/>
          </p:nvPr>
        </p:nvSpPr>
        <p:spPr/>
        <p:txBody>
          <a:bodyPr/>
          <a:lstStyle/>
          <a:p>
            <a:fld id="{B0EEF914-8D73-5B41-B290-03D35A232D30}" type="slidenum">
              <a:rPr lang="nl-BE" smtClean="0"/>
              <a:t>8</a:t>
            </a:fld>
            <a:endParaRPr lang="nl-BE"/>
          </a:p>
        </p:txBody>
      </p:sp>
    </p:spTree>
    <p:extLst>
      <p:ext uri="{BB962C8B-B14F-4D97-AF65-F5344CB8AC3E}">
        <p14:creationId xmlns:p14="http://schemas.microsoft.com/office/powerpoint/2010/main" val="1675116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63DF4-A581-3E47-9E94-2FBBDAF8A20D}"/>
              </a:ext>
            </a:extLst>
          </p:cNvPr>
          <p:cNvSpPr>
            <a:spLocks noGrp="1"/>
          </p:cNvSpPr>
          <p:nvPr>
            <p:ph type="ctrTitle"/>
          </p:nvPr>
        </p:nvSpPr>
        <p:spPr/>
        <p:txBody>
          <a:bodyPr/>
          <a:lstStyle/>
          <a:p>
            <a:r>
              <a:rPr lang="nl-BE"/>
              <a:t>3.11. Globbing.</a:t>
            </a:r>
          </a:p>
        </p:txBody>
      </p:sp>
    </p:spTree>
    <p:extLst>
      <p:ext uri="{BB962C8B-B14F-4D97-AF65-F5344CB8AC3E}">
        <p14:creationId xmlns:p14="http://schemas.microsoft.com/office/powerpoint/2010/main" val="1294220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400" b="0" dirty="0" err="1">
                <a:solidFill>
                  <a:srgbClr val="FF0000"/>
                </a:solidFill>
                <a:latin typeface="Montserrat SemiBold"/>
              </a:rPr>
              <a:t>Glob</a:t>
            </a:r>
            <a:r>
              <a:rPr lang="nl-NL" sz="2400" b="0" dirty="0">
                <a:solidFill>
                  <a:srgbClr val="FF0000"/>
                </a:solidFill>
                <a:latin typeface="Montserrat SemiBold"/>
              </a:rPr>
              <a:t>-karakters</a:t>
            </a:r>
            <a:r>
              <a:rPr lang="nl-NL" sz="2400" b="0" dirty="0">
                <a:latin typeface="Montserrat SemiBold"/>
              </a:rPr>
              <a:t> worden vaak </a:t>
            </a:r>
            <a:r>
              <a:rPr lang="nl-NL" sz="2400" b="0" dirty="0">
                <a:solidFill>
                  <a:srgbClr val="FF0000"/>
                </a:solidFill>
                <a:latin typeface="Montserrat SemiBold"/>
              </a:rPr>
              <a:t>wild cards </a:t>
            </a:r>
            <a:r>
              <a:rPr lang="nl-NL" sz="2400" b="0" dirty="0">
                <a:latin typeface="Montserrat SemiBold"/>
              </a:rPr>
              <a:t>genoemd.</a:t>
            </a:r>
          </a:p>
          <a:p>
            <a:pPr lvl="1"/>
            <a:r>
              <a:rPr lang="nl-NL" sz="2000" b="0" dirty="0">
                <a:latin typeface="Montserrat SemiBold"/>
              </a:rPr>
              <a:t>= symbolen die een speciale betekenis hebben in de shell.</a:t>
            </a:r>
          </a:p>
          <a:p>
            <a:pPr lvl="1"/>
            <a:r>
              <a:rPr lang="nl-NL" sz="2000" b="0" dirty="0">
                <a:latin typeface="Montserrat SemiBold"/>
              </a:rPr>
              <a:t>krachtig omdat je hiermee patronen kunt definiëren waarmee je eenvoudig commando’s kunt uitvoeren op meerdere bestanden.</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dirty="0">
                <a:latin typeface="Montserrat ExtraBold"/>
              </a:rPr>
              <a:t>3.11. </a:t>
            </a:r>
            <a:r>
              <a:rPr lang="nl-NL" dirty="0" err="1">
                <a:latin typeface="Montserrat ExtraBold"/>
              </a:rPr>
              <a:t>Globbing</a:t>
            </a:r>
            <a:r>
              <a:rPr lang="nl-NL" dirty="0">
                <a:latin typeface="Montserrat ExtraBold"/>
              </a:rPr>
              <a:t>.</a:t>
            </a:r>
            <a:endParaRPr lang="nl-NL" dirty="0"/>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81</a:t>
            </a:fld>
            <a:endParaRPr lang="nl-BE"/>
          </a:p>
        </p:txBody>
      </p:sp>
    </p:spTree>
    <p:extLst>
      <p:ext uri="{BB962C8B-B14F-4D97-AF65-F5344CB8AC3E}">
        <p14:creationId xmlns:p14="http://schemas.microsoft.com/office/powerpoint/2010/main" val="1868113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400" b="0">
                <a:latin typeface="Montserrat SemiBold"/>
              </a:rPr>
              <a:t>De verschillende </a:t>
            </a:r>
            <a:r>
              <a:rPr lang="nl-NL" sz="2400" b="0" err="1">
                <a:latin typeface="Montserrat SemiBold"/>
              </a:rPr>
              <a:t>glob</a:t>
            </a:r>
            <a:r>
              <a:rPr lang="nl-NL" sz="2400" b="0">
                <a:latin typeface="Montserrat SemiBold"/>
              </a:rPr>
              <a:t>-karakters:</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3.11. </a:t>
            </a:r>
            <a:r>
              <a:rPr lang="nl-NL" err="1">
                <a:latin typeface="Montserrat ExtraBold"/>
              </a:rPr>
              <a:t>Globbing</a:t>
            </a:r>
            <a:r>
              <a:rPr lang="nl-NL">
                <a:latin typeface="Montserrat ExtraBold"/>
              </a:rPr>
              <a:t>.</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82</a:t>
            </a:fld>
            <a:endParaRPr lang="nl-BE"/>
          </a:p>
        </p:txBody>
      </p:sp>
      <p:graphicFrame>
        <p:nvGraphicFramePr>
          <p:cNvPr id="8" name="Tabel 8">
            <a:extLst>
              <a:ext uri="{FF2B5EF4-FFF2-40B4-BE49-F238E27FC236}">
                <a16:creationId xmlns:a16="http://schemas.microsoft.com/office/drawing/2014/main" id="{38AE62C0-AE7C-8246-A1EE-DBCDC8A76572}"/>
              </a:ext>
            </a:extLst>
          </p:cNvPr>
          <p:cNvGraphicFramePr>
            <a:graphicFrameLocks noGrp="1"/>
          </p:cNvGraphicFramePr>
          <p:nvPr>
            <p:extLst>
              <p:ext uri="{D42A27DB-BD31-4B8C-83A1-F6EECF244321}">
                <p14:modId xmlns:p14="http://schemas.microsoft.com/office/powerpoint/2010/main" val="32919264"/>
              </p:ext>
            </p:extLst>
          </p:nvPr>
        </p:nvGraphicFramePr>
        <p:xfrm>
          <a:off x="1524000" y="2145467"/>
          <a:ext cx="6096000" cy="2479040"/>
        </p:xfrm>
        <a:graphic>
          <a:graphicData uri="http://schemas.openxmlformats.org/drawingml/2006/table">
            <a:tbl>
              <a:tblPr firstRow="1" bandRow="1">
                <a:tableStyleId>{5C22544A-7EE6-4342-B048-85BDC9FD1C3A}</a:tableStyleId>
              </a:tblPr>
              <a:tblGrid>
                <a:gridCol w="1156996">
                  <a:extLst>
                    <a:ext uri="{9D8B030D-6E8A-4147-A177-3AD203B41FA5}">
                      <a16:colId xmlns:a16="http://schemas.microsoft.com/office/drawing/2014/main" val="2358104784"/>
                    </a:ext>
                  </a:extLst>
                </a:gridCol>
                <a:gridCol w="4939004">
                  <a:extLst>
                    <a:ext uri="{9D8B030D-6E8A-4147-A177-3AD203B41FA5}">
                      <a16:colId xmlns:a16="http://schemas.microsoft.com/office/drawing/2014/main" val="2535464838"/>
                    </a:ext>
                  </a:extLst>
                </a:gridCol>
              </a:tblGrid>
              <a:tr h="370840">
                <a:tc>
                  <a:txBody>
                    <a:bodyPr/>
                    <a:lstStyle/>
                    <a:p>
                      <a:pPr algn="ctr"/>
                      <a:r>
                        <a:rPr lang="nl-BE" sz="1600"/>
                        <a:t>Symbool</a:t>
                      </a:r>
                    </a:p>
                  </a:txBody>
                  <a:tcPr/>
                </a:tc>
                <a:tc>
                  <a:txBody>
                    <a:bodyPr/>
                    <a:lstStyle/>
                    <a:p>
                      <a:pPr algn="ctr"/>
                      <a:r>
                        <a:rPr lang="nl-BE" sz="1600"/>
                        <a:t>Werking</a:t>
                      </a:r>
                    </a:p>
                  </a:txBody>
                  <a:tcPr/>
                </a:tc>
                <a:extLst>
                  <a:ext uri="{0D108BD9-81ED-4DB2-BD59-A6C34878D82A}">
                    <a16:rowId xmlns:a16="http://schemas.microsoft.com/office/drawing/2014/main" val="3846069273"/>
                  </a:ext>
                </a:extLst>
              </a:tr>
              <a:tr h="370840">
                <a:tc>
                  <a:txBody>
                    <a:bodyPr/>
                    <a:lstStyle/>
                    <a:p>
                      <a:pPr algn="ctr"/>
                      <a:r>
                        <a:rPr lang="nl-BE" sz="1600"/>
                        <a:t>*</a:t>
                      </a:r>
                    </a:p>
                  </a:txBody>
                  <a:tcPr/>
                </a:tc>
                <a:tc>
                  <a:txBody>
                    <a:bodyPr/>
                    <a:lstStyle/>
                    <a:p>
                      <a:r>
                        <a:rPr lang="nl-BE" sz="1600"/>
                        <a:t>Representeert 0 of meer gelijk welke tekens in een bestandsnaam.</a:t>
                      </a:r>
                    </a:p>
                  </a:txBody>
                  <a:tcPr/>
                </a:tc>
                <a:extLst>
                  <a:ext uri="{0D108BD9-81ED-4DB2-BD59-A6C34878D82A}">
                    <a16:rowId xmlns:a16="http://schemas.microsoft.com/office/drawing/2014/main" val="3307588859"/>
                  </a:ext>
                </a:extLst>
              </a:tr>
              <a:tr h="370840">
                <a:tc>
                  <a:txBody>
                    <a:bodyPr/>
                    <a:lstStyle/>
                    <a:p>
                      <a:pPr algn="ctr"/>
                      <a:r>
                        <a:rPr lang="nl-BE" sz="1600"/>
                        <a:t>?</a:t>
                      </a:r>
                    </a:p>
                  </a:txBody>
                  <a:tcPr/>
                </a:tc>
                <a:tc>
                  <a:txBody>
                    <a:bodyPr/>
                    <a:lstStyle/>
                    <a:p>
                      <a:r>
                        <a:rPr lang="nl-BE" sz="1600"/>
                        <a:t>Representeert precies 1 teken.</a:t>
                      </a:r>
                    </a:p>
                  </a:txBody>
                  <a:tcPr/>
                </a:tc>
                <a:extLst>
                  <a:ext uri="{0D108BD9-81ED-4DB2-BD59-A6C34878D82A}">
                    <a16:rowId xmlns:a16="http://schemas.microsoft.com/office/drawing/2014/main" val="1641751703"/>
                  </a:ext>
                </a:extLst>
              </a:tr>
              <a:tr h="370840">
                <a:tc>
                  <a:txBody>
                    <a:bodyPr/>
                    <a:lstStyle/>
                    <a:p>
                      <a:pPr algn="ctr"/>
                      <a:r>
                        <a:rPr lang="nl-BE" sz="1600"/>
                        <a:t>[ ]</a:t>
                      </a:r>
                    </a:p>
                  </a:txBody>
                  <a:tcPr/>
                </a:tc>
                <a:tc>
                  <a:txBody>
                    <a:bodyPr/>
                    <a:lstStyle/>
                    <a:p>
                      <a:r>
                        <a:rPr lang="nl-BE" sz="1600"/>
                        <a:t>Zoekt een match met precies 1 teken dat tussen de vierkante haakjes wordt opgegeven.</a:t>
                      </a:r>
                    </a:p>
                  </a:txBody>
                  <a:tcPr/>
                </a:tc>
                <a:extLst>
                  <a:ext uri="{0D108BD9-81ED-4DB2-BD59-A6C34878D82A}">
                    <a16:rowId xmlns:a16="http://schemas.microsoft.com/office/drawing/2014/main" val="2023012247"/>
                  </a:ext>
                </a:extLst>
              </a:tr>
              <a:tr h="370840">
                <a:tc>
                  <a:txBody>
                    <a:bodyPr/>
                    <a:lstStyle/>
                    <a:p>
                      <a:pPr algn="ctr"/>
                      <a:r>
                        <a:rPr lang="nl-BE" sz="1600"/>
                        <a:t>!</a:t>
                      </a:r>
                    </a:p>
                  </a:txBody>
                  <a:tcPr/>
                </a:tc>
                <a:tc>
                  <a:txBody>
                    <a:bodyPr/>
                    <a:lstStyle/>
                    <a:p>
                      <a:r>
                        <a:rPr lang="nl-BE" sz="1600"/>
                        <a:t>Wordt gebruikt met [ ] om aan te geven dat de tekens tussen [ ] niet mogen voorkomen.</a:t>
                      </a:r>
                    </a:p>
                  </a:txBody>
                  <a:tcPr/>
                </a:tc>
                <a:extLst>
                  <a:ext uri="{0D108BD9-81ED-4DB2-BD59-A6C34878D82A}">
                    <a16:rowId xmlns:a16="http://schemas.microsoft.com/office/drawing/2014/main" val="4266411653"/>
                  </a:ext>
                </a:extLst>
              </a:tr>
            </a:tbl>
          </a:graphicData>
        </a:graphic>
      </p:graphicFrame>
    </p:spTree>
    <p:extLst>
      <p:ext uri="{BB962C8B-B14F-4D97-AF65-F5344CB8AC3E}">
        <p14:creationId xmlns:p14="http://schemas.microsoft.com/office/powerpoint/2010/main" val="7060196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400" b="0">
                <a:latin typeface="Montserrat SemiBold"/>
              </a:rPr>
              <a:t>Voorbeelden met </a:t>
            </a:r>
            <a:r>
              <a:rPr lang="nl-NL" sz="2400" b="0" err="1">
                <a:latin typeface="Montserrat SemiBold"/>
              </a:rPr>
              <a:t>glob</a:t>
            </a:r>
            <a:r>
              <a:rPr lang="nl-NL" sz="2400" b="0">
                <a:latin typeface="Montserrat SemiBold"/>
              </a:rPr>
              <a:t>-karakters:</a:t>
            </a:r>
          </a:p>
          <a:p>
            <a:pPr lvl="1"/>
            <a:r>
              <a:rPr lang="nl-NL" sz="2000" b="0">
                <a:latin typeface="Montserrat SemiBold"/>
              </a:rPr>
              <a:t>Alle bestanden die beginnen met ‘t’ (t*)</a:t>
            </a:r>
          </a:p>
          <a:p>
            <a:pPr lvl="1"/>
            <a:endParaRPr lang="nl-NL" sz="2000" b="0">
              <a:latin typeface="Montserrat SemiBold"/>
            </a:endParaRPr>
          </a:p>
          <a:p>
            <a:pPr lvl="1"/>
            <a:endParaRPr lang="nl-NL" sz="2000" b="0">
              <a:latin typeface="Montserrat SemiBold"/>
            </a:endParaRPr>
          </a:p>
          <a:p>
            <a:pPr lvl="1"/>
            <a:r>
              <a:rPr lang="nl-NL" sz="2000" b="0">
                <a:latin typeface="Montserrat SemiBold"/>
              </a:rPr>
              <a:t>Alle bestanden die 3 karakters voor hun extensie krijgen (*.???)</a:t>
            </a:r>
          </a:p>
          <a:p>
            <a:pPr lvl="1"/>
            <a:endParaRPr lang="nl-NL" sz="2000" b="0">
              <a:latin typeface="Montserrat SemiBold"/>
            </a:endParaRPr>
          </a:p>
          <a:p>
            <a:pPr lvl="1"/>
            <a:endParaRPr lang="nl-NL" sz="20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3.11. </a:t>
            </a:r>
            <a:r>
              <a:rPr lang="nl-NL" err="1">
                <a:latin typeface="Montserrat ExtraBold"/>
              </a:rPr>
              <a:t>Globbing</a:t>
            </a:r>
            <a:r>
              <a:rPr lang="nl-NL">
                <a:latin typeface="Montserrat ExtraBold"/>
              </a:rPr>
              <a:t>.</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83</a:t>
            </a:fld>
            <a:endParaRPr lang="nl-BE"/>
          </a:p>
        </p:txBody>
      </p:sp>
      <p:pic>
        <p:nvPicPr>
          <p:cNvPr id="9" name="Afbeelding 8">
            <a:extLst>
              <a:ext uri="{FF2B5EF4-FFF2-40B4-BE49-F238E27FC236}">
                <a16:creationId xmlns:a16="http://schemas.microsoft.com/office/drawing/2014/main" id="{C58DB569-E9F2-C948-895C-47ED78FF362F}"/>
              </a:ext>
            </a:extLst>
          </p:cNvPr>
          <p:cNvPicPr>
            <a:picLocks noChangeAspect="1"/>
          </p:cNvPicPr>
          <p:nvPr/>
        </p:nvPicPr>
        <p:blipFill>
          <a:blip r:embed="rId3"/>
          <a:stretch>
            <a:fillRect/>
          </a:stretch>
        </p:blipFill>
        <p:spPr>
          <a:xfrm>
            <a:off x="2780751" y="2445673"/>
            <a:ext cx="4255200" cy="468072"/>
          </a:xfrm>
          <a:prstGeom prst="rect">
            <a:avLst/>
          </a:prstGeom>
          <a:ln>
            <a:solidFill>
              <a:schemeClr val="bg2"/>
            </a:solidFill>
          </a:ln>
        </p:spPr>
      </p:pic>
      <p:pic>
        <p:nvPicPr>
          <p:cNvPr id="11" name="Afbeelding 10">
            <a:extLst>
              <a:ext uri="{FF2B5EF4-FFF2-40B4-BE49-F238E27FC236}">
                <a16:creationId xmlns:a16="http://schemas.microsoft.com/office/drawing/2014/main" id="{232DF07C-0936-F84E-813E-1B7EF515C1F3}"/>
              </a:ext>
            </a:extLst>
          </p:cNvPr>
          <p:cNvPicPr>
            <a:picLocks noChangeAspect="1"/>
          </p:cNvPicPr>
          <p:nvPr/>
        </p:nvPicPr>
        <p:blipFill>
          <a:blip r:embed="rId4"/>
          <a:stretch>
            <a:fillRect/>
          </a:stretch>
        </p:blipFill>
        <p:spPr>
          <a:xfrm>
            <a:off x="2971551" y="3859910"/>
            <a:ext cx="3873600" cy="468154"/>
          </a:xfrm>
          <a:prstGeom prst="rect">
            <a:avLst/>
          </a:prstGeom>
          <a:ln>
            <a:solidFill>
              <a:schemeClr val="bg2"/>
            </a:solidFill>
          </a:ln>
        </p:spPr>
      </p:pic>
    </p:spTree>
    <p:extLst>
      <p:ext uri="{BB962C8B-B14F-4D97-AF65-F5344CB8AC3E}">
        <p14:creationId xmlns:p14="http://schemas.microsoft.com/office/powerpoint/2010/main" val="40183371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800"/>
          </a:xfrm>
        </p:spPr>
        <p:txBody>
          <a:bodyPr vert="horz" lIns="91440" tIns="45720" rIns="91440" bIns="45720" rtlCol="0" anchor="t">
            <a:normAutofit/>
          </a:bodyPr>
          <a:lstStyle/>
          <a:p>
            <a:pPr lvl="1"/>
            <a:r>
              <a:rPr lang="nl-NL" sz="2000" b="0">
                <a:latin typeface="Montserrat SemiBold"/>
              </a:rPr>
              <a:t>Alle bestanden die beginnen met ‘g’ of ‘u’ ([</a:t>
            </a:r>
            <a:r>
              <a:rPr lang="nl-NL" sz="2000" b="0" err="1">
                <a:latin typeface="Montserrat SemiBold"/>
              </a:rPr>
              <a:t>gu</a:t>
            </a:r>
            <a:r>
              <a:rPr lang="nl-NL" sz="2000" b="0">
                <a:latin typeface="Montserrat SemiBold"/>
              </a:rPr>
              <a:t>]*)</a:t>
            </a:r>
          </a:p>
          <a:p>
            <a:pPr lvl="1"/>
            <a:endParaRPr lang="nl-NL" sz="2000" b="0">
              <a:latin typeface="Montserrat SemiBold"/>
            </a:endParaRPr>
          </a:p>
          <a:p>
            <a:pPr lvl="1"/>
            <a:endParaRPr lang="nl-NL" sz="2000" b="0">
              <a:latin typeface="Montserrat SemiBold"/>
            </a:endParaRPr>
          </a:p>
          <a:p>
            <a:pPr lvl="1"/>
            <a:endParaRPr lang="nl-NL" sz="2000" b="0">
              <a:latin typeface="Montserrat SemiBold"/>
            </a:endParaRPr>
          </a:p>
          <a:p>
            <a:pPr lvl="1"/>
            <a:r>
              <a:rPr lang="nl-NL" sz="2000" b="0">
                <a:latin typeface="Montserrat SemiBold"/>
              </a:rPr>
              <a:t>Alle bestanden die beginnen met een letter van ‘a’ tem. ‘d’ ([</a:t>
            </a:r>
            <a:r>
              <a:rPr lang="nl-NL" sz="2000" b="0" err="1">
                <a:latin typeface="Montserrat SemiBold"/>
              </a:rPr>
              <a:t>a-d</a:t>
            </a:r>
            <a:r>
              <a:rPr lang="nl-NL" sz="2000" b="0">
                <a:latin typeface="Montserrat SemiBold"/>
              </a:rPr>
              <a:t>]*)</a:t>
            </a:r>
          </a:p>
          <a:p>
            <a:pPr lvl="1"/>
            <a:endParaRPr lang="nl-NL" sz="2000" b="0">
              <a:latin typeface="Montserrat SemiBold"/>
            </a:endParaRPr>
          </a:p>
          <a:p>
            <a:pPr lvl="1"/>
            <a:endParaRPr lang="nl-NL" sz="20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3.11. </a:t>
            </a:r>
            <a:r>
              <a:rPr lang="nl-NL" err="1">
                <a:latin typeface="Montserrat ExtraBold"/>
              </a:rPr>
              <a:t>Globbing</a:t>
            </a:r>
            <a:r>
              <a:rPr lang="nl-NL">
                <a:latin typeface="Montserrat ExtraBold"/>
              </a:rPr>
              <a:t>.</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84</a:t>
            </a:fld>
            <a:endParaRPr lang="nl-BE"/>
          </a:p>
        </p:txBody>
      </p:sp>
      <p:pic>
        <p:nvPicPr>
          <p:cNvPr id="10" name="Afbeelding 9">
            <a:extLst>
              <a:ext uri="{FF2B5EF4-FFF2-40B4-BE49-F238E27FC236}">
                <a16:creationId xmlns:a16="http://schemas.microsoft.com/office/drawing/2014/main" id="{CA03D712-BF59-9244-865A-8F4FF51A6855}"/>
              </a:ext>
            </a:extLst>
          </p:cNvPr>
          <p:cNvPicPr>
            <a:picLocks noChangeAspect="1"/>
          </p:cNvPicPr>
          <p:nvPr/>
        </p:nvPicPr>
        <p:blipFill>
          <a:blip r:embed="rId3"/>
          <a:stretch>
            <a:fillRect/>
          </a:stretch>
        </p:blipFill>
        <p:spPr>
          <a:xfrm>
            <a:off x="1204973" y="1975455"/>
            <a:ext cx="7413505" cy="878184"/>
          </a:xfrm>
          <a:prstGeom prst="rect">
            <a:avLst/>
          </a:prstGeom>
          <a:ln>
            <a:solidFill>
              <a:schemeClr val="bg2"/>
            </a:solidFill>
          </a:ln>
        </p:spPr>
      </p:pic>
      <p:pic>
        <p:nvPicPr>
          <p:cNvPr id="13" name="Afbeelding 12" descr="Afbeelding met tekst&#10;&#10;Automatisch gegenereerde beschrijving">
            <a:extLst>
              <a:ext uri="{FF2B5EF4-FFF2-40B4-BE49-F238E27FC236}">
                <a16:creationId xmlns:a16="http://schemas.microsoft.com/office/drawing/2014/main" id="{7B0214D6-7338-B146-8B40-5C6D011CC901}"/>
              </a:ext>
            </a:extLst>
          </p:cNvPr>
          <p:cNvPicPr>
            <a:picLocks noChangeAspect="1"/>
          </p:cNvPicPr>
          <p:nvPr/>
        </p:nvPicPr>
        <p:blipFill>
          <a:blip r:embed="rId4"/>
          <a:stretch>
            <a:fillRect/>
          </a:stretch>
        </p:blipFill>
        <p:spPr>
          <a:xfrm>
            <a:off x="1522091" y="3656330"/>
            <a:ext cx="6772519" cy="1385570"/>
          </a:xfrm>
          <a:prstGeom prst="rect">
            <a:avLst/>
          </a:prstGeom>
          <a:ln>
            <a:solidFill>
              <a:schemeClr val="bg2"/>
            </a:solidFill>
          </a:ln>
        </p:spPr>
      </p:pic>
    </p:spTree>
    <p:extLst>
      <p:ext uri="{BB962C8B-B14F-4D97-AF65-F5344CB8AC3E}">
        <p14:creationId xmlns:p14="http://schemas.microsoft.com/office/powerpoint/2010/main" val="17600832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pPr lvl="1"/>
            <a:r>
              <a:rPr lang="nl-NL" sz="2000" b="0">
                <a:latin typeface="Montserrat SemiBold"/>
              </a:rPr>
              <a:t>Alle bestanden die </a:t>
            </a:r>
            <a:r>
              <a:rPr lang="nl-NL" sz="2000" b="0" u="sng">
                <a:latin typeface="Montserrat SemiBold"/>
              </a:rPr>
              <a:t>niet</a:t>
            </a:r>
            <a:r>
              <a:rPr lang="nl-NL" sz="2000" b="0">
                <a:latin typeface="Montserrat SemiBold"/>
              </a:rPr>
              <a:t> beginnen met de letters ‘a’ tem. ‘t’ ([!</a:t>
            </a:r>
            <a:r>
              <a:rPr lang="nl-NL" sz="2000" b="0" err="1">
                <a:latin typeface="Montserrat SemiBold"/>
              </a:rPr>
              <a:t>a-t</a:t>
            </a:r>
            <a:r>
              <a:rPr lang="nl-NL" sz="2000" b="0">
                <a:latin typeface="Montserrat SemiBold"/>
              </a:rPr>
              <a:t>]*)</a:t>
            </a:r>
          </a:p>
          <a:p>
            <a:pPr lvl="1"/>
            <a:endParaRPr lang="nl-NL" sz="2000" b="0">
              <a:latin typeface="Montserrat SemiBold"/>
            </a:endParaRPr>
          </a:p>
          <a:p>
            <a:pPr lvl="1"/>
            <a:endParaRPr lang="nl-NL" sz="2000" b="0">
              <a:latin typeface="Montserrat SemiBold"/>
            </a:endParaRPr>
          </a:p>
          <a:p>
            <a:pPr lvl="1"/>
            <a:endParaRPr lang="nl-NL" sz="2000" b="0">
              <a:latin typeface="Montserrat SemiBold"/>
            </a:endParaRPr>
          </a:p>
          <a:p>
            <a:pPr lvl="1"/>
            <a:r>
              <a:rPr lang="nl-NL" sz="2000" b="0">
                <a:latin typeface="Montserrat SemiBold"/>
              </a:rPr>
              <a:t>Uiteraard werkt dit ook met het commando </a:t>
            </a:r>
            <a:r>
              <a:rPr lang="nl-NL" sz="2000" b="0" err="1">
                <a:latin typeface="Montserrat SemiBold"/>
              </a:rPr>
              <a:t>ls</a:t>
            </a:r>
            <a:r>
              <a:rPr lang="nl-NL" sz="2000" b="0">
                <a:latin typeface="Montserrat SemiBold"/>
              </a:rPr>
              <a:t> waarmee je bv. alle mappen kunt </a:t>
            </a:r>
            <a:r>
              <a:rPr lang="nl-NL" sz="2000" b="0" err="1">
                <a:latin typeface="Montserrat SemiBold"/>
              </a:rPr>
              <a:t>oplijsten</a:t>
            </a:r>
            <a:r>
              <a:rPr lang="nl-NL" sz="2000" b="0">
                <a:latin typeface="Montserrat SemiBold"/>
              </a:rPr>
              <a:t> die beginnen met ‘e’.</a:t>
            </a:r>
          </a:p>
          <a:p>
            <a:pPr lvl="1"/>
            <a:endParaRPr lang="nl-NL" sz="2000" b="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3.11. </a:t>
            </a:r>
            <a:r>
              <a:rPr lang="nl-NL" err="1">
                <a:latin typeface="Montserrat ExtraBold"/>
              </a:rPr>
              <a:t>Globbing</a:t>
            </a:r>
            <a:r>
              <a:rPr lang="nl-NL">
                <a:latin typeface="Montserrat ExtraBold"/>
              </a:rPr>
              <a:t>.</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85</a:t>
            </a:fld>
            <a:endParaRPr lang="nl-BE"/>
          </a:p>
        </p:txBody>
      </p:sp>
      <p:pic>
        <p:nvPicPr>
          <p:cNvPr id="10" name="Afbeelding 9">
            <a:extLst>
              <a:ext uri="{FF2B5EF4-FFF2-40B4-BE49-F238E27FC236}">
                <a16:creationId xmlns:a16="http://schemas.microsoft.com/office/drawing/2014/main" id="{BE4B7F9E-A78A-3246-9E2A-F58C2E471645}"/>
              </a:ext>
            </a:extLst>
          </p:cNvPr>
          <p:cNvPicPr>
            <a:picLocks noChangeAspect="1"/>
          </p:cNvPicPr>
          <p:nvPr/>
        </p:nvPicPr>
        <p:blipFill>
          <a:blip r:embed="rId3"/>
          <a:stretch>
            <a:fillRect/>
          </a:stretch>
        </p:blipFill>
        <p:spPr>
          <a:xfrm>
            <a:off x="969105" y="2257822"/>
            <a:ext cx="7205785" cy="859406"/>
          </a:xfrm>
          <a:prstGeom prst="rect">
            <a:avLst/>
          </a:prstGeom>
          <a:ln>
            <a:solidFill>
              <a:schemeClr val="bg2"/>
            </a:solidFill>
          </a:ln>
        </p:spPr>
      </p:pic>
      <p:pic>
        <p:nvPicPr>
          <p:cNvPr id="14" name="Afbeelding 13" descr="Afbeelding met meter, klok&#10;&#10;Automatisch gegenereerde beschrijving">
            <a:extLst>
              <a:ext uri="{FF2B5EF4-FFF2-40B4-BE49-F238E27FC236}">
                <a16:creationId xmlns:a16="http://schemas.microsoft.com/office/drawing/2014/main" id="{A87905DE-CBB4-FC4D-8FE9-EF34C06232EE}"/>
              </a:ext>
            </a:extLst>
          </p:cNvPr>
          <p:cNvPicPr>
            <a:picLocks noChangeAspect="1"/>
          </p:cNvPicPr>
          <p:nvPr/>
        </p:nvPicPr>
        <p:blipFill>
          <a:blip r:embed="rId4"/>
          <a:stretch>
            <a:fillRect/>
          </a:stretch>
        </p:blipFill>
        <p:spPr>
          <a:xfrm>
            <a:off x="2416660" y="4308084"/>
            <a:ext cx="4310673" cy="550857"/>
          </a:xfrm>
          <a:prstGeom prst="rect">
            <a:avLst/>
          </a:prstGeom>
          <a:ln>
            <a:solidFill>
              <a:schemeClr val="bg2"/>
            </a:solidFill>
          </a:ln>
        </p:spPr>
      </p:pic>
    </p:spTree>
    <p:extLst>
      <p:ext uri="{BB962C8B-B14F-4D97-AF65-F5344CB8AC3E}">
        <p14:creationId xmlns:p14="http://schemas.microsoft.com/office/powerpoint/2010/main" val="6235356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63DF4-A581-3E47-9E94-2FBBDAF8A20D}"/>
              </a:ext>
            </a:extLst>
          </p:cNvPr>
          <p:cNvSpPr>
            <a:spLocks noGrp="1"/>
          </p:cNvSpPr>
          <p:nvPr>
            <p:ph type="ctrTitle"/>
          </p:nvPr>
        </p:nvSpPr>
        <p:spPr/>
        <p:txBody>
          <a:bodyPr/>
          <a:lstStyle/>
          <a:p>
            <a:r>
              <a:rPr lang="nl-BE"/>
              <a:t>3.12. Bestands- en mappenbeheer.</a:t>
            </a:r>
          </a:p>
        </p:txBody>
      </p:sp>
    </p:spTree>
    <p:extLst>
      <p:ext uri="{BB962C8B-B14F-4D97-AF65-F5344CB8AC3E}">
        <p14:creationId xmlns:p14="http://schemas.microsoft.com/office/powerpoint/2010/main" val="6655808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Autofit/>
          </a:bodyPr>
          <a:lstStyle/>
          <a:p>
            <a:r>
              <a:rPr lang="nl-NL" sz="2000" b="0">
                <a:latin typeface="Montserrat SemiBold"/>
              </a:rPr>
              <a:t>Het commando </a:t>
            </a:r>
            <a:r>
              <a:rPr lang="nl-NL" sz="2000" b="0" err="1">
                <a:solidFill>
                  <a:srgbClr val="FF0000"/>
                </a:solidFill>
                <a:latin typeface="Montserrat SemiBold"/>
              </a:rPr>
              <a:t>cp</a:t>
            </a:r>
            <a:r>
              <a:rPr lang="nl-NL" sz="2000" b="0">
                <a:solidFill>
                  <a:srgbClr val="FF0000"/>
                </a:solidFill>
                <a:latin typeface="Montserrat SemiBold"/>
              </a:rPr>
              <a:t> </a:t>
            </a:r>
            <a:r>
              <a:rPr lang="nl-NL" sz="2000" b="0">
                <a:latin typeface="Montserrat SemiBold"/>
              </a:rPr>
              <a:t>wordt gebruikt om bestanden te kopiëren. Het vereist:</a:t>
            </a:r>
            <a:endParaRPr lang="nl-NL" sz="2000" b="0"/>
          </a:p>
          <a:p>
            <a:pPr lvl="1"/>
            <a:r>
              <a:rPr lang="nl-NL" sz="1800" b="0">
                <a:latin typeface="Montserrat SemiBold"/>
              </a:rPr>
              <a:t>een bron: het te kopiëren bestand</a:t>
            </a:r>
            <a:endParaRPr lang="nl-NL" sz="1800"/>
          </a:p>
          <a:p>
            <a:pPr lvl="1"/>
            <a:r>
              <a:rPr lang="nl-NL" sz="1800" b="0">
                <a:latin typeface="Montserrat SemiBold"/>
              </a:rPr>
              <a:t>en een bestemming: waar de kopie zich moet bevinden.</a:t>
            </a:r>
            <a:endParaRPr lang="nl-NL" sz="1800"/>
          </a:p>
          <a:p>
            <a:endParaRPr lang="nl-NL" sz="2000"/>
          </a:p>
          <a:p>
            <a:r>
              <a:rPr lang="nl-NL" sz="2000" b="0">
                <a:latin typeface="Montserrat SemiBold"/>
              </a:rPr>
              <a:t>Voorbeeld: het bestand /</a:t>
            </a:r>
            <a:r>
              <a:rPr lang="nl-NL" sz="2000" b="0" err="1">
                <a:latin typeface="Montserrat SemiBold"/>
              </a:rPr>
              <a:t>etc</a:t>
            </a:r>
            <a:r>
              <a:rPr lang="nl-NL" sz="2000" b="0">
                <a:latin typeface="Montserrat SemiBold"/>
              </a:rPr>
              <a:t>/</a:t>
            </a:r>
            <a:r>
              <a:rPr lang="nl-NL" sz="2000" b="0" err="1">
                <a:latin typeface="Montserrat SemiBold"/>
              </a:rPr>
              <a:t>hosts</a:t>
            </a:r>
            <a:r>
              <a:rPr lang="nl-NL" sz="2000" b="0">
                <a:latin typeface="Montserrat SemiBold"/>
              </a:rPr>
              <a:t> wordt naar de homedirectory gekopieerd:</a:t>
            </a:r>
            <a:endParaRPr lang="nl-NL" sz="200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87</a:t>
            </a:fld>
            <a:endParaRPr lang="nl-BE"/>
          </a:p>
        </p:txBody>
      </p:sp>
      <p:pic>
        <p:nvPicPr>
          <p:cNvPr id="8" name="Afbeelding 8">
            <a:extLst>
              <a:ext uri="{FF2B5EF4-FFF2-40B4-BE49-F238E27FC236}">
                <a16:creationId xmlns:a16="http://schemas.microsoft.com/office/drawing/2014/main" id="{D4CA6B88-6314-4497-99CF-94AF14FFFE57}"/>
              </a:ext>
            </a:extLst>
          </p:cNvPr>
          <p:cNvPicPr>
            <a:picLocks noChangeAspect="1"/>
          </p:cNvPicPr>
          <p:nvPr/>
        </p:nvPicPr>
        <p:blipFill>
          <a:blip r:embed="rId3"/>
          <a:stretch>
            <a:fillRect/>
          </a:stretch>
        </p:blipFill>
        <p:spPr>
          <a:xfrm>
            <a:off x="3684725" y="2879448"/>
            <a:ext cx="2445440" cy="316396"/>
          </a:xfrm>
          <a:prstGeom prst="rect">
            <a:avLst/>
          </a:prstGeom>
        </p:spPr>
      </p:pic>
      <p:pic>
        <p:nvPicPr>
          <p:cNvPr id="10" name="Afbeelding 10">
            <a:extLst>
              <a:ext uri="{FF2B5EF4-FFF2-40B4-BE49-F238E27FC236}">
                <a16:creationId xmlns:a16="http://schemas.microsoft.com/office/drawing/2014/main" id="{A39BFA74-5EC1-4FE3-8A0B-DDA164508777}"/>
              </a:ext>
            </a:extLst>
          </p:cNvPr>
          <p:cNvPicPr>
            <a:picLocks noChangeAspect="1"/>
          </p:cNvPicPr>
          <p:nvPr/>
        </p:nvPicPr>
        <p:blipFill>
          <a:blip r:embed="rId4"/>
          <a:stretch>
            <a:fillRect/>
          </a:stretch>
        </p:blipFill>
        <p:spPr>
          <a:xfrm>
            <a:off x="3057524" y="3981153"/>
            <a:ext cx="3699841" cy="714732"/>
          </a:xfrm>
          <a:prstGeom prst="rect">
            <a:avLst/>
          </a:prstGeom>
          <a:ln>
            <a:solidFill>
              <a:schemeClr val="bg2"/>
            </a:solidFill>
          </a:ln>
        </p:spPr>
      </p:pic>
    </p:spTree>
    <p:extLst>
      <p:ext uri="{BB962C8B-B14F-4D97-AF65-F5344CB8AC3E}">
        <p14:creationId xmlns:p14="http://schemas.microsoft.com/office/powerpoint/2010/main" val="8781793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pPr marL="0" indent="0">
              <a:buNone/>
            </a:pPr>
            <a:r>
              <a:rPr lang="nl-NL" sz="2400" b="0">
                <a:latin typeface="Montserrat SemiBold"/>
              </a:rPr>
              <a:t>Veel gebruikte opties voor het </a:t>
            </a:r>
            <a:r>
              <a:rPr lang="nl-NL" sz="2400" b="0" err="1">
                <a:latin typeface="Montserrat SemiBold"/>
              </a:rPr>
              <a:t>cp</a:t>
            </a:r>
            <a:r>
              <a:rPr lang="nl-NL" sz="2400" b="0">
                <a:latin typeface="Montserrat SemiBold"/>
              </a:rPr>
              <a:t>-commando:</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88</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3195942831"/>
              </p:ext>
            </p:extLst>
          </p:nvPr>
        </p:nvGraphicFramePr>
        <p:xfrm>
          <a:off x="782914" y="2328599"/>
          <a:ext cx="7720012" cy="1447800"/>
        </p:xfrm>
        <a:graphic>
          <a:graphicData uri="http://schemas.openxmlformats.org/drawingml/2006/table">
            <a:tbl>
              <a:tblPr firstRow="1" bandRow="1">
                <a:tableStyleId>{5C22544A-7EE6-4342-B048-85BDC9FD1C3A}</a:tableStyleId>
              </a:tblPr>
              <a:tblGrid>
                <a:gridCol w="922144">
                  <a:extLst>
                    <a:ext uri="{9D8B030D-6E8A-4147-A177-3AD203B41FA5}">
                      <a16:colId xmlns:a16="http://schemas.microsoft.com/office/drawing/2014/main" val="3300279328"/>
                    </a:ext>
                  </a:extLst>
                </a:gridCol>
                <a:gridCol w="6797868">
                  <a:extLst>
                    <a:ext uri="{9D8B030D-6E8A-4147-A177-3AD203B41FA5}">
                      <a16:colId xmlns:a16="http://schemas.microsoft.com/office/drawing/2014/main" val="1456163393"/>
                    </a:ext>
                  </a:extLst>
                </a:gridCol>
              </a:tblGrid>
              <a:tr h="0">
                <a:tc>
                  <a:txBody>
                    <a:bodyPr/>
                    <a:lstStyle/>
                    <a:p>
                      <a:pPr algn="ctr"/>
                      <a:r>
                        <a:rPr lang="nl-BE" sz="1600"/>
                        <a:t>Optie</a:t>
                      </a:r>
                    </a:p>
                  </a:txBody>
                  <a:tcPr/>
                </a:tc>
                <a:tc>
                  <a:txBody>
                    <a:bodyPr/>
                    <a:lstStyle/>
                    <a:p>
                      <a:pPr algn="ctr"/>
                      <a:r>
                        <a:rPr lang="nl-BE" sz="1600"/>
                        <a:t>Werking</a:t>
                      </a:r>
                    </a:p>
                  </a:txBody>
                  <a:tcPr/>
                </a:tc>
                <a:extLst>
                  <a:ext uri="{0D108BD9-81ED-4DB2-BD59-A6C34878D82A}">
                    <a16:rowId xmlns:a16="http://schemas.microsoft.com/office/drawing/2014/main" val="2314418158"/>
                  </a:ext>
                </a:extLst>
              </a:tr>
              <a:tr h="370840">
                <a:tc>
                  <a:txBody>
                    <a:bodyPr/>
                    <a:lstStyle/>
                    <a:p>
                      <a:r>
                        <a:rPr lang="nl-BE" sz="1600"/>
                        <a:t>-v</a:t>
                      </a:r>
                    </a:p>
                  </a:txBody>
                  <a:tcPr/>
                </a:tc>
                <a:tc>
                  <a:txBody>
                    <a:bodyPr/>
                    <a:lstStyle/>
                    <a:p>
                      <a:r>
                        <a:rPr lang="nl-BE" sz="1600"/>
                        <a:t>(</a:t>
                      </a:r>
                      <a:r>
                        <a:rPr lang="nl-BE" sz="1600" i="1" err="1"/>
                        <a:t>verbose</a:t>
                      </a:r>
                      <a:r>
                        <a:rPr lang="nl-BE" sz="1600"/>
                        <a:t>) Toont output indien de kopie succesvol is uitgevoerd.</a:t>
                      </a:r>
                    </a:p>
                  </a:txBody>
                  <a:tcPr/>
                </a:tc>
                <a:extLst>
                  <a:ext uri="{0D108BD9-81ED-4DB2-BD59-A6C34878D82A}">
                    <a16:rowId xmlns:a16="http://schemas.microsoft.com/office/drawing/2014/main" val="373563703"/>
                  </a:ext>
                </a:extLst>
              </a:tr>
              <a:tr h="370840">
                <a:tc>
                  <a:txBody>
                    <a:bodyPr/>
                    <a:lstStyle/>
                    <a:p>
                      <a:r>
                        <a:rPr lang="nl-BE" sz="1600"/>
                        <a:t>-i</a:t>
                      </a:r>
                    </a:p>
                  </a:txBody>
                  <a:tcPr/>
                </a:tc>
                <a:tc>
                  <a:txBody>
                    <a:bodyPr/>
                    <a:lstStyle/>
                    <a:p>
                      <a:r>
                        <a:rPr lang="nl-BE" sz="1600"/>
                        <a:t>(</a:t>
                      </a:r>
                      <a:r>
                        <a:rPr lang="nl-BE" sz="1600" i="1" err="1"/>
                        <a:t>interactive</a:t>
                      </a:r>
                      <a:r>
                        <a:rPr lang="nl-BE" sz="1600"/>
                        <a:t>) Vraagt of een bestand overschreven mag worden.</a:t>
                      </a:r>
                    </a:p>
                  </a:txBody>
                  <a:tcPr/>
                </a:tc>
                <a:extLst>
                  <a:ext uri="{0D108BD9-81ED-4DB2-BD59-A6C34878D82A}">
                    <a16:rowId xmlns:a16="http://schemas.microsoft.com/office/drawing/2014/main" val="53908607"/>
                  </a:ext>
                </a:extLst>
              </a:tr>
              <a:tr h="370840">
                <a:tc>
                  <a:txBody>
                    <a:bodyPr/>
                    <a:lstStyle/>
                    <a:p>
                      <a:r>
                        <a:rPr lang="nl-BE" sz="1600"/>
                        <a:t>-r</a:t>
                      </a:r>
                    </a:p>
                  </a:txBody>
                  <a:tcPr/>
                </a:tc>
                <a:tc>
                  <a:txBody>
                    <a:bodyPr/>
                    <a:lstStyle/>
                    <a:p>
                      <a:r>
                        <a:rPr lang="nl-BE" sz="1600"/>
                        <a:t>(</a:t>
                      </a:r>
                      <a:r>
                        <a:rPr lang="nl-BE" sz="1600" i="1" err="1"/>
                        <a:t>recursive</a:t>
                      </a:r>
                      <a:r>
                        <a:rPr lang="nl-BE" sz="1600"/>
                        <a:t>) Kopieert zowel bestanden als de volledige mappenstructuur.</a:t>
                      </a:r>
                    </a:p>
                  </a:txBody>
                  <a:tcPr/>
                </a:tc>
                <a:extLst>
                  <a:ext uri="{0D108BD9-81ED-4DB2-BD59-A6C34878D82A}">
                    <a16:rowId xmlns:a16="http://schemas.microsoft.com/office/drawing/2014/main" val="1258139934"/>
                  </a:ext>
                </a:extLst>
              </a:tr>
            </a:tbl>
          </a:graphicData>
        </a:graphic>
      </p:graphicFrame>
    </p:spTree>
    <p:extLst>
      <p:ext uri="{BB962C8B-B14F-4D97-AF65-F5344CB8AC3E}">
        <p14:creationId xmlns:p14="http://schemas.microsoft.com/office/powerpoint/2010/main" val="12952726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70000" lnSpcReduction="20000"/>
          </a:bodyPr>
          <a:lstStyle/>
          <a:p>
            <a:r>
              <a:rPr lang="nl-NL" b="0">
                <a:latin typeface="Montserrat SemiBold"/>
              </a:rPr>
              <a:t>Gebruik het commando </a:t>
            </a:r>
            <a:r>
              <a:rPr lang="nl-NL" b="0">
                <a:solidFill>
                  <a:srgbClr val="FF0000"/>
                </a:solidFill>
                <a:latin typeface="Montserrat SemiBold"/>
              </a:rPr>
              <a:t>mv</a:t>
            </a:r>
            <a:r>
              <a:rPr lang="nl-NL" b="0">
                <a:latin typeface="Montserrat SemiBold"/>
              </a:rPr>
              <a:t> om een bestand te verplaatsen.</a:t>
            </a:r>
            <a:endParaRPr lang="nl-NL"/>
          </a:p>
          <a:p>
            <a:endParaRPr lang="nl-NL"/>
          </a:p>
          <a:p>
            <a:endParaRPr lang="nl-NL"/>
          </a:p>
          <a:p>
            <a:r>
              <a:rPr lang="nl-NL" b="0">
                <a:latin typeface="Montserrat SemiBold"/>
              </a:rPr>
              <a:t>Wanneer een bestand wordt verplaatst, wordt het van de oorspronkelijke locatie verwijderd en op een nieuwe locatie geplaatst.</a:t>
            </a:r>
            <a:endParaRPr lang="nl-NL"/>
          </a:p>
          <a:p>
            <a:endParaRPr lang="nl-NL"/>
          </a:p>
          <a:p>
            <a:r>
              <a:rPr lang="nl-NL" b="0" u="sng">
                <a:latin typeface="Montserrat SemiBold"/>
              </a:rPr>
              <a:t>Opmerking</a:t>
            </a:r>
            <a:r>
              <a:rPr lang="nl-NL" b="0">
                <a:latin typeface="Montserrat SemiBold"/>
              </a:rPr>
              <a:t>: als u niet over de juiste machtigingen beschikt, ontvangt u een foutmelding "Toestemming geweigerd" ("</a:t>
            </a:r>
            <a:r>
              <a:rPr lang="nl-NL" b="0" err="1">
                <a:latin typeface="Montserrat SemiBold"/>
              </a:rPr>
              <a:t>Permission</a:t>
            </a:r>
            <a:r>
              <a:rPr lang="nl-NL" b="0">
                <a:latin typeface="Montserrat SemiBold"/>
              </a:rPr>
              <a:t> </a:t>
            </a:r>
            <a:r>
              <a:rPr lang="nl-NL" b="0" err="1">
                <a:latin typeface="Montserrat SemiBold"/>
              </a:rPr>
              <a:t>denied</a:t>
            </a:r>
            <a:r>
              <a:rPr lang="nl-NL" b="0">
                <a:latin typeface="Montserrat SemiBold"/>
              </a:rPr>
              <a:t>").</a:t>
            </a:r>
            <a:endParaRPr lang="nl-NL"/>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89</a:t>
            </a:fld>
            <a:endParaRPr lang="nl-BE"/>
          </a:p>
        </p:txBody>
      </p:sp>
      <p:pic>
        <p:nvPicPr>
          <p:cNvPr id="8" name="Afbeelding 8">
            <a:extLst>
              <a:ext uri="{FF2B5EF4-FFF2-40B4-BE49-F238E27FC236}">
                <a16:creationId xmlns:a16="http://schemas.microsoft.com/office/drawing/2014/main" id="{17382CED-788C-40A8-9778-2F41BB651CE9}"/>
              </a:ext>
            </a:extLst>
          </p:cNvPr>
          <p:cNvPicPr>
            <a:picLocks noChangeAspect="1"/>
          </p:cNvPicPr>
          <p:nvPr/>
        </p:nvPicPr>
        <p:blipFill>
          <a:blip r:embed="rId3"/>
          <a:stretch>
            <a:fillRect/>
          </a:stretch>
        </p:blipFill>
        <p:spPr>
          <a:xfrm>
            <a:off x="3629025" y="1980165"/>
            <a:ext cx="1885950" cy="276225"/>
          </a:xfrm>
          <a:prstGeom prst="rect">
            <a:avLst/>
          </a:prstGeom>
        </p:spPr>
      </p:pic>
    </p:spTree>
    <p:extLst>
      <p:ext uri="{BB962C8B-B14F-4D97-AF65-F5344CB8AC3E}">
        <p14:creationId xmlns:p14="http://schemas.microsoft.com/office/powerpoint/2010/main" val="1563215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D827FA-365C-1048-A324-BD21DDA05119}"/>
              </a:ext>
            </a:extLst>
          </p:cNvPr>
          <p:cNvSpPr>
            <a:spLocks noGrp="1"/>
          </p:cNvSpPr>
          <p:nvPr>
            <p:ph type="ctrTitle"/>
          </p:nvPr>
        </p:nvSpPr>
        <p:spPr/>
        <p:txBody>
          <a:bodyPr/>
          <a:lstStyle/>
          <a:p>
            <a:r>
              <a:rPr lang="nl-BE"/>
              <a:t>3.1. Linux introductie.</a:t>
            </a:r>
          </a:p>
        </p:txBody>
      </p:sp>
    </p:spTree>
    <p:extLst>
      <p:ext uri="{BB962C8B-B14F-4D97-AF65-F5344CB8AC3E}">
        <p14:creationId xmlns:p14="http://schemas.microsoft.com/office/powerpoint/2010/main" val="3364606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Autofit/>
          </a:bodyPr>
          <a:lstStyle/>
          <a:p>
            <a:r>
              <a:rPr lang="nl-NL" sz="2000" b="0">
                <a:latin typeface="Montserrat SemiBold"/>
              </a:rPr>
              <a:t>Het commando </a:t>
            </a:r>
            <a:r>
              <a:rPr lang="nl-NL" sz="2000" b="0">
                <a:solidFill>
                  <a:srgbClr val="FF0000"/>
                </a:solidFill>
                <a:latin typeface="Montserrat SemiBold"/>
              </a:rPr>
              <a:t>mv</a:t>
            </a:r>
            <a:r>
              <a:rPr lang="nl-NL" sz="2000" b="0">
                <a:latin typeface="Montserrat SemiBold"/>
              </a:rPr>
              <a:t> wordt ook gebruikt om een bestand te hernoemen.</a:t>
            </a:r>
            <a:endParaRPr lang="nl-NL" sz="2000"/>
          </a:p>
          <a:p>
            <a:pPr lvl="1"/>
            <a:r>
              <a:rPr lang="nl-NL" sz="2000" b="0">
                <a:latin typeface="Montserrat SemiBold"/>
              </a:rPr>
              <a:t>De naam van het bestand verandert alleen als er ook een bestandsnaam is opgegeven voor de bestemming.</a:t>
            </a:r>
            <a:endParaRPr lang="nl-NL" sz="2000"/>
          </a:p>
          <a:p>
            <a:pPr lvl="1"/>
            <a:r>
              <a:rPr lang="nl-NL" sz="2000" b="0">
                <a:latin typeface="Montserrat SemiBold"/>
              </a:rPr>
              <a:t>Als er geen bestemmingsmap is opgegeven, wordt het bestand hernoemd en blijft het in de </a:t>
            </a:r>
            <a:r>
              <a:rPr lang="nl-NL" sz="2000" b="0" err="1">
                <a:latin typeface="Montserrat SemiBold"/>
              </a:rPr>
              <a:t>bronmap</a:t>
            </a:r>
            <a:r>
              <a:rPr lang="nl-NL" sz="2000" b="0">
                <a:latin typeface="Montserrat SemiBold"/>
              </a:rPr>
              <a:t>.</a:t>
            </a:r>
            <a:endParaRPr lang="nl-NL" sz="2000"/>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90</a:t>
            </a:fld>
            <a:endParaRPr lang="nl-BE"/>
          </a:p>
        </p:txBody>
      </p:sp>
      <p:pic>
        <p:nvPicPr>
          <p:cNvPr id="8" name="Afbeelding 8" descr="Afbeelding met tekst&#10;&#10;Automatisch gegenereerde beschrijving">
            <a:extLst>
              <a:ext uri="{FF2B5EF4-FFF2-40B4-BE49-F238E27FC236}">
                <a16:creationId xmlns:a16="http://schemas.microsoft.com/office/drawing/2014/main" id="{BC3A7248-54FA-4689-A215-8E8280263546}"/>
              </a:ext>
            </a:extLst>
          </p:cNvPr>
          <p:cNvPicPr>
            <a:picLocks noChangeAspect="1"/>
          </p:cNvPicPr>
          <p:nvPr/>
        </p:nvPicPr>
        <p:blipFill>
          <a:blip r:embed="rId3"/>
          <a:stretch>
            <a:fillRect/>
          </a:stretch>
        </p:blipFill>
        <p:spPr>
          <a:xfrm>
            <a:off x="2535722" y="3715163"/>
            <a:ext cx="4755873" cy="924753"/>
          </a:xfrm>
          <a:prstGeom prst="rect">
            <a:avLst/>
          </a:prstGeom>
          <a:ln>
            <a:solidFill>
              <a:schemeClr val="bg2"/>
            </a:solidFill>
          </a:ln>
        </p:spPr>
      </p:pic>
    </p:spTree>
    <p:extLst>
      <p:ext uri="{BB962C8B-B14F-4D97-AF65-F5344CB8AC3E}">
        <p14:creationId xmlns:p14="http://schemas.microsoft.com/office/powerpoint/2010/main" val="703115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pPr marL="0" indent="0">
              <a:buNone/>
            </a:pPr>
            <a:r>
              <a:rPr lang="nl-NL" sz="2400" b="0">
                <a:latin typeface="Montserrat SemiBold"/>
              </a:rPr>
              <a:t>Veel gebruikte opties voor het </a:t>
            </a:r>
            <a:r>
              <a:rPr lang="nl-NL" sz="2400" b="0">
                <a:solidFill>
                  <a:srgbClr val="FF0000"/>
                </a:solidFill>
                <a:latin typeface="Montserrat SemiBold"/>
              </a:rPr>
              <a:t>mv</a:t>
            </a:r>
            <a:r>
              <a:rPr lang="nl-NL" sz="2400" b="0">
                <a:latin typeface="Montserrat SemiBold"/>
              </a:rPr>
              <a:t>-commando:</a:t>
            </a: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endParaRPr lang="nl-NL" sz="2400" b="0">
              <a:latin typeface="Montserrat SemiBold"/>
            </a:endParaRPr>
          </a:p>
          <a:p>
            <a:pPr marL="0" indent="0">
              <a:buNone/>
            </a:pPr>
            <a:r>
              <a:rPr lang="nl-NL" sz="2400" b="0" u="sng">
                <a:latin typeface="Montserrat SemiBold"/>
              </a:rPr>
              <a:t>Opgelet</a:t>
            </a:r>
            <a:r>
              <a:rPr lang="nl-NL" sz="2400" b="0">
                <a:latin typeface="Montserrat SemiBold"/>
              </a:rPr>
              <a:t>: er is geen optie -r omdat het mv-commando standaard mappen verplaatst.</a:t>
            </a:r>
            <a:endParaRPr lang="nl-NL"/>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91</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2655034087"/>
              </p:ext>
            </p:extLst>
          </p:nvPr>
        </p:nvGraphicFramePr>
        <p:xfrm>
          <a:off x="776702" y="2092545"/>
          <a:ext cx="7720012" cy="1447800"/>
        </p:xfrm>
        <a:graphic>
          <a:graphicData uri="http://schemas.openxmlformats.org/drawingml/2006/table">
            <a:tbl>
              <a:tblPr firstRow="1" bandRow="1">
                <a:tableStyleId>{5C22544A-7EE6-4342-B048-85BDC9FD1C3A}</a:tableStyleId>
              </a:tblPr>
              <a:tblGrid>
                <a:gridCol w="922144">
                  <a:extLst>
                    <a:ext uri="{9D8B030D-6E8A-4147-A177-3AD203B41FA5}">
                      <a16:colId xmlns:a16="http://schemas.microsoft.com/office/drawing/2014/main" val="3300279328"/>
                    </a:ext>
                  </a:extLst>
                </a:gridCol>
                <a:gridCol w="6797868">
                  <a:extLst>
                    <a:ext uri="{9D8B030D-6E8A-4147-A177-3AD203B41FA5}">
                      <a16:colId xmlns:a16="http://schemas.microsoft.com/office/drawing/2014/main" val="1456163393"/>
                    </a:ext>
                  </a:extLst>
                </a:gridCol>
              </a:tblGrid>
              <a:tr h="0">
                <a:tc>
                  <a:txBody>
                    <a:bodyPr/>
                    <a:lstStyle/>
                    <a:p>
                      <a:pPr algn="ctr"/>
                      <a:r>
                        <a:rPr lang="nl-BE" sz="1600"/>
                        <a:t>Optie</a:t>
                      </a:r>
                    </a:p>
                  </a:txBody>
                  <a:tcPr/>
                </a:tc>
                <a:tc>
                  <a:txBody>
                    <a:bodyPr/>
                    <a:lstStyle/>
                    <a:p>
                      <a:pPr algn="ctr"/>
                      <a:r>
                        <a:rPr lang="nl-BE" sz="1600"/>
                        <a:t>Werking</a:t>
                      </a:r>
                    </a:p>
                  </a:txBody>
                  <a:tcPr/>
                </a:tc>
                <a:extLst>
                  <a:ext uri="{0D108BD9-81ED-4DB2-BD59-A6C34878D82A}">
                    <a16:rowId xmlns:a16="http://schemas.microsoft.com/office/drawing/2014/main" val="2314418158"/>
                  </a:ext>
                </a:extLst>
              </a:tr>
              <a:tr h="370840">
                <a:tc>
                  <a:txBody>
                    <a:bodyPr/>
                    <a:lstStyle/>
                    <a:p>
                      <a:r>
                        <a:rPr lang="nl-BE" sz="1600"/>
                        <a:t>-v</a:t>
                      </a:r>
                    </a:p>
                  </a:txBody>
                  <a:tcPr/>
                </a:tc>
                <a:tc>
                  <a:txBody>
                    <a:bodyPr/>
                    <a:lstStyle/>
                    <a:p>
                      <a:r>
                        <a:rPr lang="nl-BE" sz="1600"/>
                        <a:t>(</a:t>
                      </a:r>
                      <a:r>
                        <a:rPr lang="nl-BE" sz="1600" i="1" err="1"/>
                        <a:t>verbose</a:t>
                      </a:r>
                      <a:r>
                        <a:rPr lang="nl-BE" sz="1600"/>
                        <a:t>) Toont output indien de verplaatsing succesvol is uitgevoerd.</a:t>
                      </a:r>
                    </a:p>
                  </a:txBody>
                  <a:tcPr/>
                </a:tc>
                <a:extLst>
                  <a:ext uri="{0D108BD9-81ED-4DB2-BD59-A6C34878D82A}">
                    <a16:rowId xmlns:a16="http://schemas.microsoft.com/office/drawing/2014/main" val="373563703"/>
                  </a:ext>
                </a:extLst>
              </a:tr>
              <a:tr h="370840">
                <a:tc>
                  <a:txBody>
                    <a:bodyPr/>
                    <a:lstStyle/>
                    <a:p>
                      <a:r>
                        <a:rPr lang="nl-BE" sz="1600"/>
                        <a:t>-i</a:t>
                      </a:r>
                    </a:p>
                  </a:txBody>
                  <a:tcPr/>
                </a:tc>
                <a:tc>
                  <a:txBody>
                    <a:bodyPr/>
                    <a:lstStyle/>
                    <a:p>
                      <a:r>
                        <a:rPr lang="nl-BE" sz="1600"/>
                        <a:t>(</a:t>
                      </a:r>
                      <a:r>
                        <a:rPr lang="nl-BE" sz="1600" i="1" err="1"/>
                        <a:t>interactive</a:t>
                      </a:r>
                      <a:r>
                        <a:rPr lang="nl-BE" sz="1600"/>
                        <a:t>) Vraagt of een bestand overschreven mag worden.</a:t>
                      </a:r>
                    </a:p>
                  </a:txBody>
                  <a:tcPr/>
                </a:tc>
                <a:extLst>
                  <a:ext uri="{0D108BD9-81ED-4DB2-BD59-A6C34878D82A}">
                    <a16:rowId xmlns:a16="http://schemas.microsoft.com/office/drawing/2014/main" val="53908607"/>
                  </a:ext>
                </a:extLst>
              </a:tr>
              <a:tr h="370840">
                <a:tc>
                  <a:txBody>
                    <a:bodyPr/>
                    <a:lstStyle/>
                    <a:p>
                      <a:r>
                        <a:rPr lang="nl-BE" sz="1600"/>
                        <a:t>-n</a:t>
                      </a:r>
                    </a:p>
                  </a:txBody>
                  <a:tcPr/>
                </a:tc>
                <a:tc>
                  <a:txBody>
                    <a:bodyPr/>
                    <a:lstStyle/>
                    <a:p>
                      <a:r>
                        <a:rPr lang="nl-BE" sz="1600"/>
                        <a:t>(no </a:t>
                      </a:r>
                      <a:r>
                        <a:rPr lang="nl-BE" sz="1600" err="1"/>
                        <a:t>clobber</a:t>
                      </a:r>
                      <a:r>
                        <a:rPr lang="nl-BE" sz="1600"/>
                        <a:t>) Overschrijft niet de inhoud van een doelbestand.</a:t>
                      </a:r>
                    </a:p>
                  </a:txBody>
                  <a:tcPr/>
                </a:tc>
                <a:extLst>
                  <a:ext uri="{0D108BD9-81ED-4DB2-BD59-A6C34878D82A}">
                    <a16:rowId xmlns:a16="http://schemas.microsoft.com/office/drawing/2014/main" val="1258139934"/>
                  </a:ext>
                </a:extLst>
              </a:tr>
            </a:tbl>
          </a:graphicData>
        </a:graphic>
      </p:graphicFrame>
    </p:spTree>
    <p:extLst>
      <p:ext uri="{BB962C8B-B14F-4D97-AF65-F5344CB8AC3E}">
        <p14:creationId xmlns:p14="http://schemas.microsoft.com/office/powerpoint/2010/main" val="8631979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000" b="0">
                <a:latin typeface="Montserrat SemiBold"/>
              </a:rPr>
              <a:t>Gebruik het commando </a:t>
            </a:r>
            <a:r>
              <a:rPr lang="nl-NL" sz="2000" b="0" err="1">
                <a:solidFill>
                  <a:srgbClr val="FF0000"/>
                </a:solidFill>
                <a:latin typeface="Montserrat SemiBold"/>
              </a:rPr>
              <a:t>touch</a:t>
            </a:r>
            <a:r>
              <a:rPr lang="nl-NL" sz="2000" b="0">
                <a:solidFill>
                  <a:srgbClr val="FF0000"/>
                </a:solidFill>
                <a:latin typeface="Montserrat SemiBold"/>
              </a:rPr>
              <a:t> </a:t>
            </a:r>
            <a:r>
              <a:rPr lang="nl-NL" sz="2000" b="0">
                <a:latin typeface="Montserrat SemiBold"/>
              </a:rPr>
              <a:t>om een leeg bestand aan te maken.</a:t>
            </a:r>
          </a:p>
          <a:p>
            <a:endParaRPr lang="nl-NL" sz="2000" b="0">
              <a:latin typeface="Montserrat SemiBold"/>
            </a:endParaRPr>
          </a:p>
          <a:p>
            <a:endParaRPr lang="nl-NL" sz="2000" b="0">
              <a:latin typeface="Montserrat SemiBold"/>
            </a:endParaRPr>
          </a:p>
          <a:p>
            <a:endParaRPr lang="nl-NL" sz="2000" b="0">
              <a:latin typeface="Montserrat SemiBold"/>
            </a:endParaRPr>
          </a:p>
          <a:p>
            <a:r>
              <a:rPr lang="nl-NL" sz="2000" b="0">
                <a:latin typeface="Montserrat SemiBold"/>
              </a:rPr>
              <a:t>Je kunt ook een bestand maken waar meteen tekst in staat als volgt:</a:t>
            </a:r>
            <a:endParaRPr lang="nl-NL"/>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92</a:t>
            </a:fld>
            <a:endParaRPr lang="nl-BE"/>
          </a:p>
        </p:txBody>
      </p:sp>
      <p:pic>
        <p:nvPicPr>
          <p:cNvPr id="8" name="Afbeelding 8" descr="Afbeelding met tekst&#10;&#10;Automatisch gegenereerde beschrijving">
            <a:extLst>
              <a:ext uri="{FF2B5EF4-FFF2-40B4-BE49-F238E27FC236}">
                <a16:creationId xmlns:a16="http://schemas.microsoft.com/office/drawing/2014/main" id="{0A2D0A0A-362D-445A-8831-4E4F33955399}"/>
              </a:ext>
            </a:extLst>
          </p:cNvPr>
          <p:cNvPicPr>
            <a:picLocks noChangeAspect="1"/>
          </p:cNvPicPr>
          <p:nvPr/>
        </p:nvPicPr>
        <p:blipFill>
          <a:blip r:embed="rId3"/>
          <a:stretch>
            <a:fillRect/>
          </a:stretch>
        </p:blipFill>
        <p:spPr>
          <a:xfrm>
            <a:off x="2364762" y="2345334"/>
            <a:ext cx="5087178" cy="684381"/>
          </a:xfrm>
          <a:prstGeom prst="rect">
            <a:avLst/>
          </a:prstGeom>
          <a:ln>
            <a:solidFill>
              <a:schemeClr val="bg2"/>
            </a:solidFill>
          </a:ln>
        </p:spPr>
      </p:pic>
      <p:pic>
        <p:nvPicPr>
          <p:cNvPr id="9" name="Afbeelding 9" descr="Afbeelding met tekst&#10;&#10;Automatisch gegenereerde beschrijving">
            <a:extLst>
              <a:ext uri="{FF2B5EF4-FFF2-40B4-BE49-F238E27FC236}">
                <a16:creationId xmlns:a16="http://schemas.microsoft.com/office/drawing/2014/main" id="{F73463A2-75A5-4895-9B94-01FE993FDCBF}"/>
              </a:ext>
            </a:extLst>
          </p:cNvPr>
          <p:cNvPicPr>
            <a:picLocks noChangeAspect="1"/>
          </p:cNvPicPr>
          <p:nvPr/>
        </p:nvPicPr>
        <p:blipFill>
          <a:blip r:embed="rId4"/>
          <a:stretch>
            <a:fillRect/>
          </a:stretch>
        </p:blipFill>
        <p:spPr>
          <a:xfrm>
            <a:off x="1634340" y="4008837"/>
            <a:ext cx="6548022" cy="687048"/>
          </a:xfrm>
          <a:prstGeom prst="rect">
            <a:avLst/>
          </a:prstGeom>
          <a:ln>
            <a:solidFill>
              <a:schemeClr val="bg2"/>
            </a:solidFill>
          </a:ln>
        </p:spPr>
      </p:pic>
    </p:spTree>
    <p:extLst>
      <p:ext uri="{BB962C8B-B14F-4D97-AF65-F5344CB8AC3E}">
        <p14:creationId xmlns:p14="http://schemas.microsoft.com/office/powerpoint/2010/main" val="18181236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r>
              <a:rPr lang="nl-NL" sz="2000" b="0">
                <a:latin typeface="Montserrat SemiBold"/>
              </a:rPr>
              <a:t>Met het commando </a:t>
            </a:r>
            <a:r>
              <a:rPr lang="nl-NL" sz="2000" b="0" err="1">
                <a:solidFill>
                  <a:srgbClr val="FF0000"/>
                </a:solidFill>
                <a:latin typeface="Montserrat SemiBold"/>
              </a:rPr>
              <a:t>mkdir</a:t>
            </a:r>
            <a:r>
              <a:rPr lang="nl-NL" sz="2000" b="0">
                <a:solidFill>
                  <a:srgbClr val="FF0000"/>
                </a:solidFill>
                <a:latin typeface="Montserrat SemiBold"/>
              </a:rPr>
              <a:t> </a:t>
            </a:r>
            <a:r>
              <a:rPr lang="nl-NL" sz="2000" b="0">
                <a:latin typeface="Montserrat SemiBold"/>
              </a:rPr>
              <a:t>maak je een map.</a:t>
            </a:r>
          </a:p>
          <a:p>
            <a:endParaRPr lang="nl-NL" sz="2000" b="0">
              <a:latin typeface="Montserrat SemiBold"/>
            </a:endParaRPr>
          </a:p>
          <a:p>
            <a:endParaRPr lang="nl-NL" sz="2000" b="0">
              <a:latin typeface="Montserrat SemiBold"/>
            </a:endParaRPr>
          </a:p>
          <a:p>
            <a:endParaRPr lang="nl-NL" sz="2000" b="0">
              <a:latin typeface="Montserrat SemiBold"/>
            </a:endParaRPr>
          </a:p>
          <a:p>
            <a:r>
              <a:rPr lang="nl-NL" sz="2000" b="0">
                <a:latin typeface="Montserrat SemiBold"/>
              </a:rPr>
              <a:t>Met optie -p kan je meteen een volledige mappenstructuur aanmaken. Controleer met '</a:t>
            </a:r>
            <a:r>
              <a:rPr lang="nl-NL" sz="2000" b="0">
                <a:solidFill>
                  <a:srgbClr val="FF0000"/>
                </a:solidFill>
                <a:latin typeface="Montserrat SemiBold"/>
              </a:rPr>
              <a:t>tree | </a:t>
            </a:r>
            <a:r>
              <a:rPr lang="nl-NL" sz="2000" b="0" err="1">
                <a:solidFill>
                  <a:srgbClr val="FF0000"/>
                </a:solidFill>
                <a:latin typeface="Montserrat SemiBold"/>
              </a:rPr>
              <a:t>less</a:t>
            </a:r>
            <a:r>
              <a:rPr lang="nl-NL" sz="2000" b="0">
                <a:latin typeface="Montserrat SemiBold"/>
              </a:rPr>
              <a:t>'.</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93</a:t>
            </a:fld>
            <a:endParaRPr lang="nl-BE"/>
          </a:p>
        </p:txBody>
      </p:sp>
      <p:pic>
        <p:nvPicPr>
          <p:cNvPr id="8" name="Afbeelding 8">
            <a:extLst>
              <a:ext uri="{FF2B5EF4-FFF2-40B4-BE49-F238E27FC236}">
                <a16:creationId xmlns:a16="http://schemas.microsoft.com/office/drawing/2014/main" id="{55D0371B-F3B7-44BB-A42C-1C6B88C32EBE}"/>
              </a:ext>
            </a:extLst>
          </p:cNvPr>
          <p:cNvPicPr>
            <a:picLocks noChangeAspect="1"/>
          </p:cNvPicPr>
          <p:nvPr/>
        </p:nvPicPr>
        <p:blipFill>
          <a:blip r:embed="rId3"/>
          <a:stretch>
            <a:fillRect/>
          </a:stretch>
        </p:blipFill>
        <p:spPr>
          <a:xfrm>
            <a:off x="636588" y="2076444"/>
            <a:ext cx="7870825" cy="688987"/>
          </a:xfrm>
          <a:prstGeom prst="rect">
            <a:avLst/>
          </a:prstGeom>
          <a:ln>
            <a:solidFill>
              <a:schemeClr val="bg2"/>
            </a:solidFill>
          </a:ln>
        </p:spPr>
      </p:pic>
      <p:pic>
        <p:nvPicPr>
          <p:cNvPr id="9" name="Afbeelding 9">
            <a:extLst>
              <a:ext uri="{FF2B5EF4-FFF2-40B4-BE49-F238E27FC236}">
                <a16:creationId xmlns:a16="http://schemas.microsoft.com/office/drawing/2014/main" id="{29C7418F-E5D0-41A3-A068-D9200D4692F4}"/>
              </a:ext>
            </a:extLst>
          </p:cNvPr>
          <p:cNvPicPr>
            <a:picLocks noChangeAspect="1"/>
          </p:cNvPicPr>
          <p:nvPr/>
        </p:nvPicPr>
        <p:blipFill>
          <a:blip r:embed="rId4"/>
          <a:stretch>
            <a:fillRect/>
          </a:stretch>
        </p:blipFill>
        <p:spPr>
          <a:xfrm>
            <a:off x="636587" y="3730232"/>
            <a:ext cx="4799013" cy="278597"/>
          </a:xfrm>
          <a:prstGeom prst="rect">
            <a:avLst/>
          </a:prstGeom>
          <a:ln>
            <a:solidFill>
              <a:schemeClr val="bg2"/>
            </a:solidFill>
          </a:ln>
        </p:spPr>
      </p:pic>
      <p:pic>
        <p:nvPicPr>
          <p:cNvPr id="10" name="Afbeelding 10">
            <a:extLst>
              <a:ext uri="{FF2B5EF4-FFF2-40B4-BE49-F238E27FC236}">
                <a16:creationId xmlns:a16="http://schemas.microsoft.com/office/drawing/2014/main" id="{67DF5CDD-48B6-4604-9189-0F92D0EAC6A6}"/>
              </a:ext>
            </a:extLst>
          </p:cNvPr>
          <p:cNvPicPr>
            <a:picLocks noChangeAspect="1"/>
          </p:cNvPicPr>
          <p:nvPr/>
        </p:nvPicPr>
        <p:blipFill>
          <a:blip r:embed="rId5"/>
          <a:stretch>
            <a:fillRect/>
          </a:stretch>
        </p:blipFill>
        <p:spPr>
          <a:xfrm>
            <a:off x="5724525" y="3727450"/>
            <a:ext cx="1822450" cy="792163"/>
          </a:xfrm>
          <a:prstGeom prst="rect">
            <a:avLst/>
          </a:prstGeom>
          <a:ln>
            <a:solidFill>
              <a:schemeClr val="bg2"/>
            </a:solidFill>
          </a:ln>
        </p:spPr>
      </p:pic>
    </p:spTree>
    <p:extLst>
      <p:ext uri="{BB962C8B-B14F-4D97-AF65-F5344CB8AC3E}">
        <p14:creationId xmlns:p14="http://schemas.microsoft.com/office/powerpoint/2010/main" val="24551009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lnSpcReduction="10000"/>
          </a:bodyPr>
          <a:lstStyle/>
          <a:p>
            <a:r>
              <a:rPr lang="nl-NL" sz="2400" b="0">
                <a:latin typeface="Montserrat SemiBold"/>
              </a:rPr>
              <a:t>Met het commando </a:t>
            </a:r>
            <a:r>
              <a:rPr lang="nl-NL" sz="2400" b="0" err="1">
                <a:solidFill>
                  <a:srgbClr val="FF0000"/>
                </a:solidFill>
                <a:latin typeface="Montserrat SemiBold"/>
              </a:rPr>
              <a:t>rm</a:t>
            </a:r>
            <a:r>
              <a:rPr lang="nl-NL" sz="2400" b="0">
                <a:latin typeface="Montserrat SemiBold"/>
              </a:rPr>
              <a:t> kun je een bestand verwijderen.</a:t>
            </a:r>
          </a:p>
          <a:p>
            <a:endParaRPr lang="nl-NL" sz="2400" b="0">
              <a:latin typeface="Montserrat SemiBold"/>
            </a:endParaRPr>
          </a:p>
          <a:p>
            <a:endParaRPr lang="nl-NL" sz="2400" b="0">
              <a:latin typeface="Montserrat SemiBold"/>
            </a:endParaRPr>
          </a:p>
          <a:p>
            <a:endParaRPr lang="nl-NL" sz="2400" b="0">
              <a:latin typeface="Montserrat SemiBold"/>
            </a:endParaRPr>
          </a:p>
          <a:p>
            <a:endParaRPr lang="nl-NL" sz="2400" b="0">
              <a:latin typeface="Montserrat SemiBold"/>
            </a:endParaRPr>
          </a:p>
          <a:p>
            <a:r>
              <a:rPr lang="nl-NL" sz="2400" b="0">
                <a:latin typeface="Montserrat SemiBold"/>
              </a:rPr>
              <a:t>Gebruik </a:t>
            </a:r>
            <a:r>
              <a:rPr lang="nl-NL" sz="2400" b="0" u="sng" err="1">
                <a:latin typeface="Montserrat SemiBold"/>
              </a:rPr>
              <a:t>globbing</a:t>
            </a:r>
            <a:r>
              <a:rPr lang="nl-NL" sz="2400" b="0" u="sng">
                <a:latin typeface="Montserrat SemiBold"/>
              </a:rPr>
              <a:t> </a:t>
            </a:r>
            <a:r>
              <a:rPr lang="nl-NL" sz="2400" b="0">
                <a:latin typeface="Montserrat SemiBold"/>
              </a:rPr>
              <a:t>om meerdere bestanden in één keer te verwijderen.</a:t>
            </a: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94</a:t>
            </a:fld>
            <a:endParaRPr lang="nl-BE"/>
          </a:p>
        </p:txBody>
      </p:sp>
      <p:pic>
        <p:nvPicPr>
          <p:cNvPr id="8" name="Afbeelding 8" descr="Afbeelding met tekst&#10;&#10;Automatisch gegenereerde beschrijving">
            <a:extLst>
              <a:ext uri="{FF2B5EF4-FFF2-40B4-BE49-F238E27FC236}">
                <a16:creationId xmlns:a16="http://schemas.microsoft.com/office/drawing/2014/main" id="{D6A2EDC5-DB02-441A-9076-E02EAAA09CB7}"/>
              </a:ext>
            </a:extLst>
          </p:cNvPr>
          <p:cNvPicPr>
            <a:picLocks noChangeAspect="1"/>
          </p:cNvPicPr>
          <p:nvPr/>
        </p:nvPicPr>
        <p:blipFill>
          <a:blip r:embed="rId3"/>
          <a:stretch>
            <a:fillRect/>
          </a:stretch>
        </p:blipFill>
        <p:spPr>
          <a:xfrm>
            <a:off x="1974057" y="2308654"/>
            <a:ext cx="5195886" cy="1504807"/>
          </a:xfrm>
          <a:prstGeom prst="rect">
            <a:avLst/>
          </a:prstGeom>
          <a:ln>
            <a:solidFill>
              <a:schemeClr val="bg2"/>
            </a:solidFill>
          </a:ln>
        </p:spPr>
      </p:pic>
    </p:spTree>
    <p:extLst>
      <p:ext uri="{BB962C8B-B14F-4D97-AF65-F5344CB8AC3E}">
        <p14:creationId xmlns:p14="http://schemas.microsoft.com/office/powerpoint/2010/main" val="34329691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fontScale="92500" lnSpcReduction="20000"/>
          </a:bodyPr>
          <a:lstStyle/>
          <a:p>
            <a:pPr marL="0" indent="0">
              <a:buNone/>
            </a:pPr>
            <a:r>
              <a:rPr lang="nl-NL" sz="2400" b="0" dirty="0">
                <a:latin typeface="Montserrat SemiBold"/>
              </a:rPr>
              <a:t>Veel gebruikte opties voor het </a:t>
            </a:r>
            <a:r>
              <a:rPr lang="nl-NL" sz="2400" b="0" dirty="0" err="1">
                <a:solidFill>
                  <a:srgbClr val="FF0000"/>
                </a:solidFill>
                <a:latin typeface="Montserrat SemiBold"/>
              </a:rPr>
              <a:t>rm</a:t>
            </a:r>
            <a:r>
              <a:rPr lang="nl-NL" sz="2400" b="0" dirty="0">
                <a:latin typeface="Montserrat SemiBold"/>
              </a:rPr>
              <a:t>-commando:</a:t>
            </a: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u="sng" dirty="0">
              <a:latin typeface="Montserrat SemiBold"/>
            </a:endParaRPr>
          </a:p>
          <a:p>
            <a:pPr marL="0" indent="0">
              <a:buNone/>
            </a:pPr>
            <a:endParaRPr lang="nl-NL" sz="2400" b="0" u="sng" dirty="0">
              <a:latin typeface="Montserrat SemiBold"/>
            </a:endParaRPr>
          </a:p>
          <a:p>
            <a:pPr marL="0" indent="0">
              <a:buNone/>
            </a:pPr>
            <a:r>
              <a:rPr lang="nl-NL" sz="2400" b="0" u="sng" dirty="0">
                <a:latin typeface="Montserrat SemiBold"/>
              </a:rPr>
              <a:t>Opgelet</a:t>
            </a:r>
            <a:r>
              <a:rPr lang="nl-NL" sz="2400" b="0" dirty="0">
                <a:latin typeface="Montserrat SemiBold"/>
              </a:rPr>
              <a:t>: wanneer een gebruiker een map verwijdert, worden alle bestanden en </a:t>
            </a:r>
            <a:r>
              <a:rPr lang="nl-NL" sz="2400" b="0" dirty="0" err="1">
                <a:latin typeface="Montserrat SemiBold"/>
              </a:rPr>
              <a:t>submappen</a:t>
            </a:r>
            <a:r>
              <a:rPr lang="nl-NL" sz="2400" b="0" dirty="0">
                <a:latin typeface="Montserrat SemiBold"/>
              </a:rPr>
              <a:t> verwijderd zonder bevestiging te vragen. Het is het beste om de optie -i te gebruiken.</a:t>
            </a:r>
            <a:endParaRPr lang="nl-NL" dirty="0"/>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95</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16250541"/>
              </p:ext>
            </p:extLst>
          </p:nvPr>
        </p:nvGraphicFramePr>
        <p:xfrm>
          <a:off x="795338" y="1984098"/>
          <a:ext cx="7720012" cy="1076960"/>
        </p:xfrm>
        <a:graphic>
          <a:graphicData uri="http://schemas.openxmlformats.org/drawingml/2006/table">
            <a:tbl>
              <a:tblPr firstRow="1" bandRow="1">
                <a:tableStyleId>{5C22544A-7EE6-4342-B048-85BDC9FD1C3A}</a:tableStyleId>
              </a:tblPr>
              <a:tblGrid>
                <a:gridCol w="922144">
                  <a:extLst>
                    <a:ext uri="{9D8B030D-6E8A-4147-A177-3AD203B41FA5}">
                      <a16:colId xmlns:a16="http://schemas.microsoft.com/office/drawing/2014/main" val="3300279328"/>
                    </a:ext>
                  </a:extLst>
                </a:gridCol>
                <a:gridCol w="6797868">
                  <a:extLst>
                    <a:ext uri="{9D8B030D-6E8A-4147-A177-3AD203B41FA5}">
                      <a16:colId xmlns:a16="http://schemas.microsoft.com/office/drawing/2014/main" val="1456163393"/>
                    </a:ext>
                  </a:extLst>
                </a:gridCol>
              </a:tblGrid>
              <a:tr h="0">
                <a:tc>
                  <a:txBody>
                    <a:bodyPr/>
                    <a:lstStyle/>
                    <a:p>
                      <a:pPr algn="ctr"/>
                      <a:r>
                        <a:rPr lang="nl-BE" sz="1600"/>
                        <a:t>Optie</a:t>
                      </a:r>
                    </a:p>
                  </a:txBody>
                  <a:tcPr/>
                </a:tc>
                <a:tc>
                  <a:txBody>
                    <a:bodyPr/>
                    <a:lstStyle/>
                    <a:p>
                      <a:pPr algn="ctr"/>
                      <a:r>
                        <a:rPr lang="nl-BE" sz="1600"/>
                        <a:t>Werking</a:t>
                      </a:r>
                    </a:p>
                  </a:txBody>
                  <a:tcPr/>
                </a:tc>
                <a:extLst>
                  <a:ext uri="{0D108BD9-81ED-4DB2-BD59-A6C34878D82A}">
                    <a16:rowId xmlns:a16="http://schemas.microsoft.com/office/drawing/2014/main" val="2314418158"/>
                  </a:ext>
                </a:extLst>
              </a:tr>
              <a:tr h="370840">
                <a:tc>
                  <a:txBody>
                    <a:bodyPr/>
                    <a:lstStyle/>
                    <a:p>
                      <a:r>
                        <a:rPr lang="nl-BE" sz="1600"/>
                        <a:t>-r</a:t>
                      </a:r>
                      <a:endParaRPr lang="nl-NL"/>
                    </a:p>
                  </a:txBody>
                  <a:tcPr/>
                </a:tc>
                <a:tc>
                  <a:txBody>
                    <a:bodyPr/>
                    <a:lstStyle/>
                    <a:p>
                      <a:r>
                        <a:rPr lang="nl-BE" sz="1600"/>
                        <a:t>(</a:t>
                      </a:r>
                      <a:r>
                        <a:rPr lang="nl-BE" sz="1600" i="1" err="1"/>
                        <a:t>recursive</a:t>
                      </a:r>
                      <a:r>
                        <a:rPr lang="nl-BE" sz="1600"/>
                        <a:t>) Wordt gebruikt om een map te verwijderen.</a:t>
                      </a:r>
                    </a:p>
                  </a:txBody>
                  <a:tcPr/>
                </a:tc>
                <a:extLst>
                  <a:ext uri="{0D108BD9-81ED-4DB2-BD59-A6C34878D82A}">
                    <a16:rowId xmlns:a16="http://schemas.microsoft.com/office/drawing/2014/main" val="373563703"/>
                  </a:ext>
                </a:extLst>
              </a:tr>
              <a:tr h="370840">
                <a:tc>
                  <a:txBody>
                    <a:bodyPr/>
                    <a:lstStyle/>
                    <a:p>
                      <a:r>
                        <a:rPr lang="nl-BE" sz="1600"/>
                        <a:t>-f</a:t>
                      </a:r>
                    </a:p>
                  </a:txBody>
                  <a:tcPr/>
                </a:tc>
                <a:tc>
                  <a:txBody>
                    <a:bodyPr/>
                    <a:lstStyle/>
                    <a:p>
                      <a:r>
                        <a:rPr lang="nl-BE" sz="1600" dirty="0"/>
                        <a:t>(</a:t>
                      </a:r>
                      <a:r>
                        <a:rPr lang="nl-BE" sz="1600" i="1" dirty="0"/>
                        <a:t>force</a:t>
                      </a:r>
                      <a:r>
                        <a:rPr lang="nl-BE" sz="1600" dirty="0"/>
                        <a:t>) Alles wordt verwijderd zonder bevestiging te vragen.</a:t>
                      </a:r>
                    </a:p>
                  </a:txBody>
                  <a:tcPr/>
                </a:tc>
                <a:extLst>
                  <a:ext uri="{0D108BD9-81ED-4DB2-BD59-A6C34878D82A}">
                    <a16:rowId xmlns:a16="http://schemas.microsoft.com/office/drawing/2014/main" val="53908607"/>
                  </a:ext>
                </a:extLst>
              </a:tr>
            </a:tbl>
          </a:graphicData>
        </a:graphic>
      </p:graphicFrame>
    </p:spTree>
    <p:extLst>
      <p:ext uri="{BB962C8B-B14F-4D97-AF65-F5344CB8AC3E}">
        <p14:creationId xmlns:p14="http://schemas.microsoft.com/office/powerpoint/2010/main" val="42123308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a:xfrm>
            <a:off x="2982967" y="4747556"/>
            <a:ext cx="3086100" cy="274637"/>
          </a:xfrm>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96</a:t>
            </a:fld>
            <a:endParaRPr lang="nl-BE"/>
          </a:p>
        </p:txBody>
      </p:sp>
      <p:sp>
        <p:nvSpPr>
          <p:cNvPr id="9" name="Content Placeholder 8">
            <a:extLst>
              <a:ext uri="{FF2B5EF4-FFF2-40B4-BE49-F238E27FC236}">
                <a16:creationId xmlns:a16="http://schemas.microsoft.com/office/drawing/2014/main" id="{B4DA4B65-807A-7381-CDCD-92E4E7851C65}"/>
              </a:ext>
            </a:extLst>
          </p:cNvPr>
          <p:cNvSpPr>
            <a:spLocks noGrp="1"/>
          </p:cNvSpPr>
          <p:nvPr>
            <p:ph idx="1"/>
          </p:nvPr>
        </p:nvSpPr>
        <p:spPr/>
        <p:txBody>
          <a:bodyPr vert="horz" lIns="91440" tIns="45720" rIns="91440" bIns="45720" rtlCol="0" anchor="t">
            <a:normAutofit/>
          </a:bodyPr>
          <a:lstStyle/>
          <a:p>
            <a:r>
              <a:rPr lang="en-US" sz="1400" dirty="0">
                <a:latin typeface="Montserrat SemiBold"/>
              </a:rPr>
              <a:t>Het </a:t>
            </a:r>
            <a:r>
              <a:rPr lang="en-US" sz="1400" dirty="0">
                <a:solidFill>
                  <a:srgbClr val="FF0000"/>
                </a:solidFill>
                <a:latin typeface="Montserrat SemiBold"/>
              </a:rPr>
              <a:t>find</a:t>
            </a:r>
            <a:r>
              <a:rPr lang="en-US" sz="1400" dirty="0">
                <a:solidFill>
                  <a:schemeClr val="bg2"/>
                </a:solidFill>
                <a:latin typeface="Montserrat SemiBold"/>
              </a:rPr>
              <a:t>-</a:t>
            </a:r>
            <a:r>
              <a:rPr lang="en-US" sz="1400" dirty="0">
                <a:latin typeface="Montserrat SemiBold"/>
              </a:rPr>
              <a:t>commando </a:t>
            </a:r>
            <a:r>
              <a:rPr lang="en-US" sz="1400" dirty="0" err="1">
                <a:latin typeface="Montserrat SemiBold"/>
              </a:rPr>
              <a:t>wordt</a:t>
            </a:r>
            <a:r>
              <a:rPr lang="en-US" sz="1400" dirty="0">
                <a:latin typeface="Montserrat SemiBold"/>
              </a:rPr>
              <a:t> </a:t>
            </a:r>
            <a:r>
              <a:rPr lang="en-US" sz="1400" dirty="0" err="1">
                <a:latin typeface="Montserrat SemiBold"/>
              </a:rPr>
              <a:t>gebruikt</a:t>
            </a:r>
            <a:r>
              <a:rPr lang="en-US" sz="1400" dirty="0">
                <a:latin typeface="Montserrat SemiBold"/>
              </a:rPr>
              <a:t> om </a:t>
            </a:r>
            <a:r>
              <a:rPr lang="en-US" sz="1400" dirty="0" err="1">
                <a:latin typeface="Montserrat SemiBold"/>
              </a:rPr>
              <a:t>bestanden</a:t>
            </a:r>
            <a:r>
              <a:rPr lang="en-US" sz="1400" dirty="0">
                <a:latin typeface="Montserrat SemiBold"/>
              </a:rPr>
              <a:t> </a:t>
            </a:r>
            <a:r>
              <a:rPr lang="en-US" sz="1400" dirty="0" err="1">
                <a:latin typeface="Montserrat SemiBold"/>
              </a:rPr>
              <a:t>terug</a:t>
            </a:r>
            <a:r>
              <a:rPr lang="en-US" sz="1400" dirty="0">
                <a:latin typeface="Montserrat SemiBold"/>
              </a:rPr>
              <a:t> </a:t>
            </a:r>
            <a:r>
              <a:rPr lang="en-US" sz="1400" dirty="0" err="1">
                <a:latin typeface="Montserrat SemiBold"/>
              </a:rPr>
              <a:t>te</a:t>
            </a:r>
            <a:r>
              <a:rPr lang="en-US" sz="1400" dirty="0">
                <a:latin typeface="Montserrat SemiBold"/>
              </a:rPr>
              <a:t> </a:t>
            </a:r>
            <a:r>
              <a:rPr lang="en-US" sz="1400" dirty="0" err="1">
                <a:latin typeface="Montserrat SemiBold"/>
              </a:rPr>
              <a:t>vinden</a:t>
            </a:r>
            <a:r>
              <a:rPr lang="en-US" sz="1400" dirty="0">
                <a:latin typeface="Montserrat SemiBold"/>
              </a:rPr>
              <a:t>.</a:t>
            </a:r>
            <a:endParaRPr lang="en-US" sz="1400" dirty="0"/>
          </a:p>
          <a:p>
            <a:pPr lvl="1"/>
            <a:r>
              <a:rPr lang="en-US" sz="1400" dirty="0" err="1">
                <a:latin typeface="Montserrat SemiBold"/>
              </a:rPr>
              <a:t>Voorbeelden</a:t>
            </a:r>
            <a:r>
              <a:rPr lang="en-US" sz="1400" dirty="0">
                <a:latin typeface="Montserrat SemiBold"/>
              </a:rPr>
              <a:t>:</a:t>
            </a:r>
            <a:endParaRPr lang="en-US" sz="1400" dirty="0"/>
          </a:p>
          <a:p>
            <a:pPr lvl="2"/>
            <a:r>
              <a:rPr lang="en-US" sz="1000" dirty="0" err="1">
                <a:latin typeface="Montserrat SemiBold"/>
              </a:rPr>
              <a:t>Zoek</a:t>
            </a:r>
            <a:r>
              <a:rPr lang="en-US" sz="1000" dirty="0">
                <a:latin typeface="Montserrat SemiBold"/>
              </a:rPr>
              <a:t> alle </a:t>
            </a:r>
            <a:r>
              <a:rPr lang="en-US" sz="1000" dirty="0" err="1">
                <a:latin typeface="Montserrat SemiBold"/>
              </a:rPr>
              <a:t>bestanden</a:t>
            </a:r>
            <a:r>
              <a:rPr lang="en-US" sz="1000" dirty="0">
                <a:latin typeface="Montserrat SemiBold"/>
              </a:rPr>
              <a:t> "linux.txt" in de map "/home/sysadmin/school":</a:t>
            </a:r>
          </a:p>
          <a:p>
            <a:pPr lvl="2"/>
            <a:endParaRPr lang="en-US" sz="1000" dirty="0">
              <a:latin typeface="Montserrat SemiBold"/>
            </a:endParaRPr>
          </a:p>
          <a:p>
            <a:pPr lvl="2"/>
            <a:endParaRPr lang="en-US" sz="1000" dirty="0">
              <a:latin typeface="Montserrat SemiBold"/>
            </a:endParaRPr>
          </a:p>
          <a:p>
            <a:pPr lvl="2"/>
            <a:endParaRPr lang="en-US" sz="1000" dirty="0">
              <a:latin typeface="Montserrat SemiBold"/>
            </a:endParaRPr>
          </a:p>
          <a:p>
            <a:pPr lvl="2"/>
            <a:r>
              <a:rPr lang="en-US" sz="1000" dirty="0" err="1">
                <a:latin typeface="Montserrat SemiBold"/>
              </a:rPr>
              <a:t>Zoek</a:t>
            </a:r>
            <a:r>
              <a:rPr lang="en-US" sz="1000" dirty="0">
                <a:latin typeface="Montserrat SemiBold"/>
              </a:rPr>
              <a:t> alle </a:t>
            </a:r>
            <a:r>
              <a:rPr lang="en-US" sz="1000" dirty="0" err="1">
                <a:latin typeface="Montserrat SemiBold"/>
              </a:rPr>
              <a:t>lege</a:t>
            </a:r>
            <a:r>
              <a:rPr lang="en-US" sz="1000" dirty="0">
                <a:latin typeface="Montserrat SemiBold"/>
              </a:rPr>
              <a:t> </a:t>
            </a:r>
            <a:r>
              <a:rPr lang="en-US" sz="1000" dirty="0" err="1">
                <a:latin typeface="Montserrat SemiBold"/>
              </a:rPr>
              <a:t>mappen</a:t>
            </a:r>
            <a:r>
              <a:rPr lang="en-US" sz="1000" dirty="0">
                <a:latin typeface="Montserrat SemiBold"/>
              </a:rPr>
              <a:t> (</a:t>
            </a:r>
            <a:r>
              <a:rPr lang="en-US" sz="1000" dirty="0" err="1">
                <a:latin typeface="Montserrat SemiBold"/>
              </a:rPr>
              <a:t>geen</a:t>
            </a:r>
            <a:r>
              <a:rPr lang="en-US" sz="1000" dirty="0">
                <a:latin typeface="Montserrat SemiBold"/>
              </a:rPr>
              <a:t> </a:t>
            </a:r>
            <a:r>
              <a:rPr lang="en-US" sz="1000" dirty="0" err="1">
                <a:latin typeface="Montserrat SemiBold"/>
              </a:rPr>
              <a:t>bestanden</a:t>
            </a:r>
            <a:r>
              <a:rPr lang="en-US" sz="1000" dirty="0">
                <a:latin typeface="Montserrat SemiBold"/>
              </a:rPr>
              <a:t>):</a:t>
            </a:r>
          </a:p>
          <a:p>
            <a:pPr lvl="2"/>
            <a:endParaRPr lang="en-US" sz="1000" dirty="0">
              <a:latin typeface="Montserrat SemiBold"/>
            </a:endParaRPr>
          </a:p>
          <a:p>
            <a:pPr lvl="2"/>
            <a:endParaRPr lang="en-US" sz="1000" dirty="0">
              <a:latin typeface="Montserrat SemiBold"/>
            </a:endParaRPr>
          </a:p>
          <a:p>
            <a:pPr lvl="2"/>
            <a:endParaRPr lang="en-US" sz="1000" dirty="0">
              <a:latin typeface="Montserrat SemiBold"/>
            </a:endParaRPr>
          </a:p>
          <a:p>
            <a:pPr lvl="2"/>
            <a:endParaRPr lang="en-US" sz="1000" dirty="0">
              <a:latin typeface="Montserrat SemiBold"/>
            </a:endParaRPr>
          </a:p>
          <a:p>
            <a:pPr lvl="2"/>
            <a:r>
              <a:rPr lang="en-US" sz="1000" dirty="0" err="1">
                <a:latin typeface="Montserrat SemiBold"/>
              </a:rPr>
              <a:t>Zoek</a:t>
            </a:r>
            <a:r>
              <a:rPr lang="en-US" sz="1000" dirty="0">
                <a:latin typeface="Montserrat SemiBold"/>
              </a:rPr>
              <a:t> alle </a:t>
            </a:r>
            <a:r>
              <a:rPr lang="en-US" sz="1000" dirty="0" err="1">
                <a:latin typeface="Montserrat SemiBold"/>
              </a:rPr>
              <a:t>bestanden</a:t>
            </a:r>
            <a:r>
              <a:rPr lang="en-US" sz="1000" dirty="0">
                <a:latin typeface="Montserrat SemiBold"/>
              </a:rPr>
              <a:t> (</a:t>
            </a:r>
            <a:r>
              <a:rPr lang="en-US" sz="1000" dirty="0" err="1">
                <a:latin typeface="Montserrat SemiBold"/>
              </a:rPr>
              <a:t>geen</a:t>
            </a:r>
            <a:r>
              <a:rPr lang="en-US" sz="1000" dirty="0">
                <a:latin typeface="Montserrat SemiBold"/>
              </a:rPr>
              <a:t> </a:t>
            </a:r>
            <a:r>
              <a:rPr lang="en-US" sz="1000" dirty="0" err="1">
                <a:latin typeface="Montserrat SemiBold"/>
              </a:rPr>
              <a:t>mappen</a:t>
            </a:r>
            <a:r>
              <a:rPr lang="en-US" sz="1000" dirty="0">
                <a:latin typeface="Montserrat SemiBold"/>
              </a:rPr>
              <a:t>) met de </a:t>
            </a:r>
            <a:r>
              <a:rPr lang="en-US" sz="1000" dirty="0" err="1">
                <a:latin typeface="Montserrat SemiBold"/>
              </a:rPr>
              <a:t>extensie</a:t>
            </a:r>
            <a:r>
              <a:rPr lang="en-US" sz="1000" dirty="0">
                <a:latin typeface="Montserrat SemiBold"/>
              </a:rPr>
              <a:t> "csv":</a:t>
            </a:r>
            <a:endParaRPr lang="en-US" sz="1000" dirty="0"/>
          </a:p>
        </p:txBody>
      </p:sp>
      <p:pic>
        <p:nvPicPr>
          <p:cNvPr id="12" name="Picture 12" descr="Text&#10;&#10;Description automatically generated">
            <a:extLst>
              <a:ext uri="{FF2B5EF4-FFF2-40B4-BE49-F238E27FC236}">
                <a16:creationId xmlns:a16="http://schemas.microsoft.com/office/drawing/2014/main" id="{87856D0F-7ABC-5806-3F85-9080FB668415}"/>
              </a:ext>
            </a:extLst>
          </p:cNvPr>
          <p:cNvPicPr>
            <a:picLocks noChangeAspect="1"/>
          </p:cNvPicPr>
          <p:nvPr/>
        </p:nvPicPr>
        <p:blipFill>
          <a:blip r:embed="rId3"/>
          <a:stretch>
            <a:fillRect/>
          </a:stretch>
        </p:blipFill>
        <p:spPr>
          <a:xfrm>
            <a:off x="2129659" y="2251341"/>
            <a:ext cx="4792717" cy="470024"/>
          </a:xfrm>
          <a:prstGeom prst="rect">
            <a:avLst/>
          </a:prstGeom>
          <a:ln>
            <a:solidFill>
              <a:schemeClr val="bg2"/>
            </a:solidFill>
          </a:ln>
        </p:spPr>
      </p:pic>
      <p:pic>
        <p:nvPicPr>
          <p:cNvPr id="13" name="Picture 13">
            <a:extLst>
              <a:ext uri="{FF2B5EF4-FFF2-40B4-BE49-F238E27FC236}">
                <a16:creationId xmlns:a16="http://schemas.microsoft.com/office/drawing/2014/main" id="{5204142A-FC32-84D0-2EED-12B1FC794F53}"/>
              </a:ext>
            </a:extLst>
          </p:cNvPr>
          <p:cNvPicPr>
            <a:picLocks noChangeAspect="1"/>
          </p:cNvPicPr>
          <p:nvPr/>
        </p:nvPicPr>
        <p:blipFill>
          <a:blip r:embed="rId4"/>
          <a:stretch>
            <a:fillRect/>
          </a:stretch>
        </p:blipFill>
        <p:spPr>
          <a:xfrm>
            <a:off x="2714297" y="3021574"/>
            <a:ext cx="3715406" cy="525818"/>
          </a:xfrm>
          <a:prstGeom prst="rect">
            <a:avLst/>
          </a:prstGeom>
          <a:ln>
            <a:solidFill>
              <a:schemeClr val="bg2"/>
            </a:solidFill>
          </a:ln>
        </p:spPr>
      </p:pic>
      <p:pic>
        <p:nvPicPr>
          <p:cNvPr id="15" name="Picture 15">
            <a:extLst>
              <a:ext uri="{FF2B5EF4-FFF2-40B4-BE49-F238E27FC236}">
                <a16:creationId xmlns:a16="http://schemas.microsoft.com/office/drawing/2014/main" id="{C866DAAC-A6F7-EE03-0E7D-B3EE04A937F6}"/>
              </a:ext>
            </a:extLst>
          </p:cNvPr>
          <p:cNvPicPr>
            <a:picLocks noChangeAspect="1"/>
          </p:cNvPicPr>
          <p:nvPr/>
        </p:nvPicPr>
        <p:blipFill>
          <a:blip r:embed="rId5"/>
          <a:stretch>
            <a:fillRect/>
          </a:stretch>
        </p:blipFill>
        <p:spPr>
          <a:xfrm>
            <a:off x="2622331" y="3940364"/>
            <a:ext cx="3899337" cy="435583"/>
          </a:xfrm>
          <a:prstGeom prst="rect">
            <a:avLst/>
          </a:prstGeom>
          <a:ln>
            <a:solidFill>
              <a:schemeClr val="bg2"/>
            </a:solidFill>
          </a:ln>
        </p:spPr>
      </p:pic>
    </p:spTree>
    <p:extLst>
      <p:ext uri="{BB962C8B-B14F-4D97-AF65-F5344CB8AC3E}">
        <p14:creationId xmlns:p14="http://schemas.microsoft.com/office/powerpoint/2010/main" val="4287494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2643A83-2495-48FB-B4AC-5B6917B47AC7}"/>
              </a:ext>
            </a:extLst>
          </p:cNvPr>
          <p:cNvSpPr>
            <a:spLocks noGrp="1"/>
          </p:cNvSpPr>
          <p:nvPr>
            <p:ph idx="1"/>
          </p:nvPr>
        </p:nvSpPr>
        <p:spPr>
          <a:xfrm>
            <a:off x="795338" y="1499508"/>
            <a:ext cx="8229600" cy="3124999"/>
          </a:xfrm>
        </p:spPr>
        <p:txBody>
          <a:bodyPr vert="horz" lIns="91440" tIns="45720" rIns="91440" bIns="45720" rtlCol="0" anchor="t">
            <a:normAutofit/>
          </a:bodyPr>
          <a:lstStyle/>
          <a:p>
            <a:pPr marL="0" indent="0">
              <a:buNone/>
            </a:pPr>
            <a:r>
              <a:rPr lang="nl-NL" sz="1400" b="0" dirty="0">
                <a:latin typeface="Montserrat SemiBold"/>
              </a:rPr>
              <a:t>Veel gebruikte opties voor het </a:t>
            </a:r>
            <a:r>
              <a:rPr lang="nl-NL" sz="1400" b="0" dirty="0" err="1">
                <a:solidFill>
                  <a:srgbClr val="FF0000"/>
                </a:solidFill>
                <a:latin typeface="Montserrat SemiBold"/>
              </a:rPr>
              <a:t>find</a:t>
            </a:r>
            <a:r>
              <a:rPr lang="nl-NL" sz="1400" b="0" dirty="0">
                <a:latin typeface="Montserrat SemiBold"/>
              </a:rPr>
              <a:t>-commando:</a:t>
            </a:r>
          </a:p>
          <a:p>
            <a:pPr marL="0" indent="0">
              <a:buNone/>
            </a:pPr>
            <a:endParaRPr lang="nl-NL" sz="2400" b="0" dirty="0">
              <a:latin typeface="Montserrat SemiBold"/>
            </a:endParaRPr>
          </a:p>
          <a:p>
            <a:pPr marL="0" indent="0">
              <a:buNone/>
            </a:pPr>
            <a:endParaRPr lang="nl-NL" sz="2400" b="0" dirty="0">
              <a:latin typeface="Montserrat SemiBold"/>
            </a:endParaRPr>
          </a:p>
          <a:p>
            <a:pPr marL="0" indent="0">
              <a:buNone/>
            </a:pPr>
            <a:endParaRPr lang="nl-NL" sz="2400" b="0" u="sng" dirty="0">
              <a:latin typeface="Montserrat SemiBold"/>
            </a:endParaRPr>
          </a:p>
          <a:p>
            <a:pPr marL="0" indent="0">
              <a:buNone/>
            </a:pPr>
            <a:endParaRPr lang="nl-NL" sz="2400" b="0" dirty="0"/>
          </a:p>
          <a:p>
            <a:pPr marL="0" indent="0">
              <a:buNone/>
            </a:pPr>
            <a:endParaRPr lang="nl-NL" sz="2400" b="0" dirty="0"/>
          </a:p>
          <a:p>
            <a:pPr marL="0" indent="0">
              <a:buNone/>
            </a:pPr>
            <a:endParaRPr lang="nl-NL" sz="2400" b="0" dirty="0">
              <a:latin typeface="Montserrat SemiBold"/>
            </a:endParaRPr>
          </a:p>
          <a:p>
            <a:pPr marL="0" indent="0">
              <a:buNone/>
            </a:pPr>
            <a:endParaRPr lang="nl-NL" sz="2400" b="0" dirty="0">
              <a:latin typeface="Montserrat SemiBold"/>
            </a:endParaRPr>
          </a:p>
        </p:txBody>
      </p:sp>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97</a:t>
            </a:fld>
            <a:endParaRPr lang="nl-BE"/>
          </a:p>
        </p:txBody>
      </p:sp>
      <p:graphicFrame>
        <p:nvGraphicFramePr>
          <p:cNvPr id="8" name="Tabel 8">
            <a:extLst>
              <a:ext uri="{FF2B5EF4-FFF2-40B4-BE49-F238E27FC236}">
                <a16:creationId xmlns:a16="http://schemas.microsoft.com/office/drawing/2014/main" id="{839134DC-3332-B24A-8816-1FF5C8B2D5B5}"/>
              </a:ext>
            </a:extLst>
          </p:cNvPr>
          <p:cNvGraphicFramePr>
            <a:graphicFrameLocks noGrp="1"/>
          </p:cNvGraphicFramePr>
          <p:nvPr>
            <p:extLst>
              <p:ext uri="{D42A27DB-BD31-4B8C-83A1-F6EECF244321}">
                <p14:modId xmlns:p14="http://schemas.microsoft.com/office/powerpoint/2010/main" val="2028499933"/>
              </p:ext>
            </p:extLst>
          </p:nvPr>
        </p:nvGraphicFramePr>
        <p:xfrm>
          <a:off x="887304" y="1787029"/>
          <a:ext cx="7720011" cy="3139440"/>
        </p:xfrm>
        <a:graphic>
          <a:graphicData uri="http://schemas.openxmlformats.org/drawingml/2006/table">
            <a:tbl>
              <a:tblPr firstRow="1" bandRow="1">
                <a:tableStyleId>{5C22544A-7EE6-4342-B048-85BDC9FD1C3A}</a:tableStyleId>
              </a:tblPr>
              <a:tblGrid>
                <a:gridCol w="2850931">
                  <a:extLst>
                    <a:ext uri="{9D8B030D-6E8A-4147-A177-3AD203B41FA5}">
                      <a16:colId xmlns:a16="http://schemas.microsoft.com/office/drawing/2014/main" val="3300279328"/>
                    </a:ext>
                  </a:extLst>
                </a:gridCol>
                <a:gridCol w="4869080">
                  <a:extLst>
                    <a:ext uri="{9D8B030D-6E8A-4147-A177-3AD203B41FA5}">
                      <a16:colId xmlns:a16="http://schemas.microsoft.com/office/drawing/2014/main" val="1456163393"/>
                    </a:ext>
                  </a:extLst>
                </a:gridCol>
              </a:tblGrid>
              <a:tr h="168859">
                <a:tc>
                  <a:txBody>
                    <a:bodyPr/>
                    <a:lstStyle/>
                    <a:p>
                      <a:pPr algn="ctr"/>
                      <a:r>
                        <a:rPr lang="nl-BE" sz="1000" dirty="0"/>
                        <a:t>Optie</a:t>
                      </a:r>
                    </a:p>
                  </a:txBody>
                  <a:tcPr/>
                </a:tc>
                <a:tc>
                  <a:txBody>
                    <a:bodyPr/>
                    <a:lstStyle/>
                    <a:p>
                      <a:pPr algn="ctr"/>
                      <a:r>
                        <a:rPr lang="nl-BE" sz="1000" dirty="0"/>
                        <a:t>Werking</a:t>
                      </a:r>
                    </a:p>
                  </a:txBody>
                  <a:tcPr/>
                </a:tc>
                <a:extLst>
                  <a:ext uri="{0D108BD9-81ED-4DB2-BD59-A6C34878D82A}">
                    <a16:rowId xmlns:a16="http://schemas.microsoft.com/office/drawing/2014/main" val="2314418158"/>
                  </a:ext>
                </a:extLst>
              </a:tr>
              <a:tr h="168859">
                <a:tc>
                  <a:txBody>
                    <a:bodyPr/>
                    <a:lstStyle/>
                    <a:p>
                      <a:r>
                        <a:rPr lang="nl-BE" sz="1000" dirty="0"/>
                        <a:t>-name</a:t>
                      </a:r>
                      <a:endParaRPr lang="nl-NL" sz="1000"/>
                    </a:p>
                  </a:txBody>
                  <a:tcPr/>
                </a:tc>
                <a:tc>
                  <a:txBody>
                    <a:bodyPr/>
                    <a:lstStyle/>
                    <a:p>
                      <a:r>
                        <a:rPr lang="nl-BE" sz="1000" dirty="0"/>
                        <a:t>Zoek op naam (hoofdlettergevoelig). Aanvaard </a:t>
                      </a:r>
                      <a:r>
                        <a:rPr lang="nl-BE" sz="1000" dirty="0" err="1"/>
                        <a:t>globbing</a:t>
                      </a:r>
                      <a:r>
                        <a:rPr lang="nl-BE" sz="1000" dirty="0"/>
                        <a:t>.</a:t>
                      </a:r>
                    </a:p>
                  </a:txBody>
                  <a:tcPr/>
                </a:tc>
                <a:extLst>
                  <a:ext uri="{0D108BD9-81ED-4DB2-BD59-A6C34878D82A}">
                    <a16:rowId xmlns:a16="http://schemas.microsoft.com/office/drawing/2014/main" val="373563703"/>
                  </a:ext>
                </a:extLst>
              </a:tr>
              <a:tr h="168859">
                <a:tc>
                  <a:txBody>
                    <a:bodyPr/>
                    <a:lstStyle/>
                    <a:p>
                      <a:r>
                        <a:rPr lang="nl-BE" sz="1000" dirty="0"/>
                        <a:t>-</a:t>
                      </a:r>
                      <a:r>
                        <a:rPr lang="nl-BE" sz="1000" dirty="0" err="1"/>
                        <a:t>iname</a:t>
                      </a:r>
                    </a:p>
                  </a:txBody>
                  <a:tcPr/>
                </a:tc>
                <a:tc>
                  <a:txBody>
                    <a:bodyPr/>
                    <a:lstStyle/>
                    <a:p>
                      <a:r>
                        <a:rPr lang="nl-BE" sz="1000" dirty="0"/>
                        <a:t>Zoek op naam. </a:t>
                      </a:r>
                      <a:r>
                        <a:rPr lang="nl-BE" sz="1000" b="0" i="0" u="none" strike="noStrike" noProof="0" dirty="0">
                          <a:latin typeface="Arial"/>
                        </a:rPr>
                        <a:t>Aanvaard </a:t>
                      </a:r>
                      <a:r>
                        <a:rPr lang="nl-BE" sz="1000" b="0" i="0" u="none" strike="noStrike" noProof="0" dirty="0" err="1">
                          <a:latin typeface="Arial"/>
                        </a:rPr>
                        <a:t>globbing</a:t>
                      </a:r>
                      <a:r>
                        <a:rPr lang="nl-BE" sz="1000" b="0" i="0" u="none" strike="noStrike" noProof="0" dirty="0">
                          <a:latin typeface="Arial"/>
                        </a:rPr>
                        <a:t>.</a:t>
                      </a:r>
                      <a:endParaRPr lang="nl-BE" sz="1000" dirty="0"/>
                    </a:p>
                  </a:txBody>
                  <a:tcPr/>
                </a:tc>
                <a:extLst>
                  <a:ext uri="{0D108BD9-81ED-4DB2-BD59-A6C34878D82A}">
                    <a16:rowId xmlns:a16="http://schemas.microsoft.com/office/drawing/2014/main" val="53908607"/>
                  </a:ext>
                </a:extLst>
              </a:tr>
              <a:tr h="168859">
                <a:tc>
                  <a:txBody>
                    <a:bodyPr/>
                    <a:lstStyle/>
                    <a:p>
                      <a:pPr lvl="0">
                        <a:buNone/>
                      </a:pPr>
                      <a:r>
                        <a:rPr lang="nl-BE" sz="1000" dirty="0"/>
                        <a:t>-</a:t>
                      </a:r>
                      <a:r>
                        <a:rPr lang="nl-BE" sz="1000" dirty="0" err="1"/>
                        <a:t>regex</a:t>
                      </a:r>
                      <a:endParaRPr lang="nl-BE" sz="1000" dirty="0"/>
                    </a:p>
                  </a:txBody>
                  <a:tcPr/>
                </a:tc>
                <a:tc>
                  <a:txBody>
                    <a:bodyPr/>
                    <a:lstStyle/>
                    <a:p>
                      <a:pPr lvl="0">
                        <a:buNone/>
                      </a:pPr>
                      <a:r>
                        <a:rPr lang="nl-BE" sz="1000" dirty="0"/>
                        <a:t>Zoek op reguliere expressie (zie het grep commando verderop).</a:t>
                      </a:r>
                    </a:p>
                  </a:txBody>
                  <a:tcPr/>
                </a:tc>
                <a:extLst>
                  <a:ext uri="{0D108BD9-81ED-4DB2-BD59-A6C34878D82A}">
                    <a16:rowId xmlns:a16="http://schemas.microsoft.com/office/drawing/2014/main" val="2120488689"/>
                  </a:ext>
                </a:extLst>
              </a:tr>
              <a:tr h="168859">
                <a:tc>
                  <a:txBody>
                    <a:bodyPr/>
                    <a:lstStyle/>
                    <a:p>
                      <a:pPr lvl="0">
                        <a:buNone/>
                      </a:pPr>
                      <a:r>
                        <a:rPr lang="nl-BE" sz="1000" dirty="0"/>
                        <a:t>-type</a:t>
                      </a:r>
                    </a:p>
                  </a:txBody>
                  <a:tcPr/>
                </a:tc>
                <a:tc>
                  <a:txBody>
                    <a:bodyPr/>
                    <a:lstStyle/>
                    <a:p>
                      <a:pPr lvl="0">
                        <a:buNone/>
                      </a:pPr>
                      <a:r>
                        <a:rPr lang="nl-BE" sz="1000" dirty="0"/>
                        <a:t>Zoek op type: 'f' voor bestanden, </a:t>
                      </a:r>
                      <a:r>
                        <a:rPr lang="nl-BE" sz="1000" b="0" i="0" u="none" strike="noStrike" noProof="0" dirty="0">
                          <a:latin typeface="Arial"/>
                        </a:rPr>
                        <a:t>'d' voor mappen, </a:t>
                      </a:r>
                      <a:r>
                        <a:rPr lang="nl-BE" sz="1000" dirty="0"/>
                        <a:t>… .</a:t>
                      </a:r>
                    </a:p>
                  </a:txBody>
                  <a:tcPr/>
                </a:tc>
                <a:extLst>
                  <a:ext uri="{0D108BD9-81ED-4DB2-BD59-A6C34878D82A}">
                    <a16:rowId xmlns:a16="http://schemas.microsoft.com/office/drawing/2014/main" val="2261101311"/>
                  </a:ext>
                </a:extLst>
              </a:tr>
              <a:tr h="168859">
                <a:tc>
                  <a:txBody>
                    <a:bodyPr/>
                    <a:lstStyle/>
                    <a:p>
                      <a:pPr lvl="0">
                        <a:buNone/>
                      </a:pPr>
                      <a:r>
                        <a:rPr lang="nl-BE" sz="1000" dirty="0"/>
                        <a:t>-empty</a:t>
                      </a:r>
                    </a:p>
                  </a:txBody>
                  <a:tcPr/>
                </a:tc>
                <a:tc>
                  <a:txBody>
                    <a:bodyPr/>
                    <a:lstStyle/>
                    <a:p>
                      <a:pPr lvl="0">
                        <a:buNone/>
                      </a:pPr>
                      <a:r>
                        <a:rPr lang="nl-BE" sz="1000" dirty="0"/>
                        <a:t>Zoek op lege bestanden of mappen.</a:t>
                      </a:r>
                    </a:p>
                  </a:txBody>
                  <a:tcPr/>
                </a:tc>
                <a:extLst>
                  <a:ext uri="{0D108BD9-81ED-4DB2-BD59-A6C34878D82A}">
                    <a16:rowId xmlns:a16="http://schemas.microsoft.com/office/drawing/2014/main" val="2773744807"/>
                  </a:ext>
                </a:extLst>
              </a:tr>
              <a:tr h="168859">
                <a:tc>
                  <a:txBody>
                    <a:bodyPr/>
                    <a:lstStyle/>
                    <a:p>
                      <a:pPr lvl="0">
                        <a:buNone/>
                      </a:pPr>
                      <a:r>
                        <a:rPr lang="nl-BE" sz="1000" dirty="0"/>
                        <a:t>-</a:t>
                      </a:r>
                      <a:r>
                        <a:rPr lang="nl-BE" sz="1000" dirty="0" err="1"/>
                        <a:t>maxdepth</a:t>
                      </a:r>
                    </a:p>
                  </a:txBody>
                  <a:tcPr/>
                </a:tc>
                <a:tc>
                  <a:txBody>
                    <a:bodyPr/>
                    <a:lstStyle/>
                    <a:p>
                      <a:pPr lvl="0">
                        <a:buNone/>
                      </a:pPr>
                      <a:r>
                        <a:rPr lang="nl-BE" sz="1000" dirty="0"/>
                        <a:t>Zoek niet dieper dan een maximaal aantal mappen.</a:t>
                      </a:r>
                    </a:p>
                  </a:txBody>
                  <a:tcPr/>
                </a:tc>
                <a:extLst>
                  <a:ext uri="{0D108BD9-81ED-4DB2-BD59-A6C34878D82A}">
                    <a16:rowId xmlns:a16="http://schemas.microsoft.com/office/drawing/2014/main" val="2335798263"/>
                  </a:ext>
                </a:extLst>
              </a:tr>
              <a:tr h="243051">
                <a:tc>
                  <a:txBody>
                    <a:bodyPr/>
                    <a:lstStyle/>
                    <a:p>
                      <a:pPr lvl="0">
                        <a:buNone/>
                      </a:pPr>
                      <a:r>
                        <a:rPr lang="nl-BE" sz="1000" dirty="0"/>
                        <a:t>-</a:t>
                      </a:r>
                      <a:r>
                        <a:rPr lang="nl-BE" sz="1000" dirty="0" err="1"/>
                        <a:t>ls</a:t>
                      </a:r>
                    </a:p>
                  </a:txBody>
                  <a:tcPr/>
                </a:tc>
                <a:tc>
                  <a:txBody>
                    <a:bodyPr/>
                    <a:lstStyle/>
                    <a:p>
                      <a:pPr lvl="0">
                        <a:buNone/>
                      </a:pPr>
                      <a:r>
                        <a:rPr lang="nl-BE" sz="1000" dirty="0"/>
                        <a:t>Voer het commando "</a:t>
                      </a:r>
                      <a:r>
                        <a:rPr lang="nl-BE" sz="1000" err="1"/>
                        <a:t>ls</a:t>
                      </a:r>
                      <a:r>
                        <a:rPr lang="nl-BE" sz="1000" dirty="0"/>
                        <a:t> -l" uit op de gevonden bestanden.</a:t>
                      </a:r>
                    </a:p>
                  </a:txBody>
                  <a:tcPr/>
                </a:tc>
                <a:extLst>
                  <a:ext uri="{0D108BD9-81ED-4DB2-BD59-A6C34878D82A}">
                    <a16:rowId xmlns:a16="http://schemas.microsoft.com/office/drawing/2014/main" val="92719183"/>
                  </a:ext>
                </a:extLst>
              </a:tr>
              <a:tr h="291365">
                <a:tc>
                  <a:txBody>
                    <a:bodyPr/>
                    <a:lstStyle/>
                    <a:p>
                      <a:pPr lvl="0">
                        <a:buNone/>
                      </a:pPr>
                      <a:r>
                        <a:rPr lang="nl-BE" sz="1000" dirty="0"/>
                        <a:t>-delete</a:t>
                      </a:r>
                    </a:p>
                  </a:txBody>
                  <a:tcPr/>
                </a:tc>
                <a:tc>
                  <a:txBody>
                    <a:bodyPr/>
                    <a:lstStyle/>
                    <a:p>
                      <a:pPr lvl="0">
                        <a:buNone/>
                      </a:pPr>
                      <a:r>
                        <a:rPr lang="nl-BE" sz="1000" dirty="0"/>
                        <a:t>Verwijder de gevonden bestanden of mappen. Let op! Test altijd eerst uit of het commando de juiste bestanden vindt met optie '-</a:t>
                      </a:r>
                      <a:r>
                        <a:rPr lang="nl-BE" sz="1000" err="1"/>
                        <a:t>ls</a:t>
                      </a:r>
                      <a:r>
                        <a:rPr lang="nl-BE" sz="1000" dirty="0"/>
                        <a:t>' voordat je '-delete' optie gebruikt om te verwijderen.</a:t>
                      </a:r>
                    </a:p>
                  </a:txBody>
                  <a:tcPr/>
                </a:tc>
                <a:extLst>
                  <a:ext uri="{0D108BD9-81ED-4DB2-BD59-A6C34878D82A}">
                    <a16:rowId xmlns:a16="http://schemas.microsoft.com/office/drawing/2014/main" val="278417113"/>
                  </a:ext>
                </a:extLst>
              </a:tr>
              <a:tr h="168859">
                <a:tc>
                  <a:txBody>
                    <a:bodyPr/>
                    <a:lstStyle/>
                    <a:p>
                      <a:pPr lvl="0">
                        <a:buNone/>
                      </a:pPr>
                      <a:r>
                        <a:rPr lang="nl-BE" sz="1000" dirty="0"/>
                        <a:t>-</a:t>
                      </a:r>
                      <a:r>
                        <a:rPr lang="nl-BE" sz="1000" err="1"/>
                        <a:t>exec</a:t>
                      </a:r>
                      <a:endParaRPr lang="nl-BE" sz="1000"/>
                    </a:p>
                  </a:txBody>
                  <a:tcPr/>
                </a:tc>
                <a:tc>
                  <a:txBody>
                    <a:bodyPr/>
                    <a:lstStyle/>
                    <a:p>
                      <a:pPr lvl="0">
                        <a:buNone/>
                      </a:pPr>
                      <a:r>
                        <a:rPr lang="nl-BE" sz="1000" dirty="0"/>
                        <a:t>Voer een commando uit op de gevonden bestanden of mappen.</a:t>
                      </a:r>
                    </a:p>
                  </a:txBody>
                  <a:tcPr/>
                </a:tc>
                <a:extLst>
                  <a:ext uri="{0D108BD9-81ED-4DB2-BD59-A6C34878D82A}">
                    <a16:rowId xmlns:a16="http://schemas.microsoft.com/office/drawing/2014/main" val="515111088"/>
                  </a:ext>
                </a:extLst>
              </a:tr>
              <a:tr h="168859">
                <a:tc>
                  <a:txBody>
                    <a:bodyPr/>
                    <a:lstStyle/>
                    <a:p>
                      <a:pPr lvl="0">
                        <a:buNone/>
                      </a:pPr>
                      <a:r>
                        <a:rPr lang="nl-BE" sz="1000" dirty="0"/>
                        <a:t>-</a:t>
                      </a:r>
                      <a:r>
                        <a:rPr lang="nl-BE" sz="1000" err="1"/>
                        <a:t>atime</a:t>
                      </a:r>
                      <a:r>
                        <a:rPr lang="nl-BE" sz="1000" dirty="0"/>
                        <a:t>, -</a:t>
                      </a:r>
                      <a:r>
                        <a:rPr lang="nl-BE" sz="1000" err="1"/>
                        <a:t>amin</a:t>
                      </a:r>
                      <a:r>
                        <a:rPr lang="nl-BE" sz="1000" dirty="0"/>
                        <a:t>, -</a:t>
                      </a:r>
                      <a:r>
                        <a:rPr lang="nl-BE" sz="1000" err="1"/>
                        <a:t>ctime</a:t>
                      </a:r>
                      <a:r>
                        <a:rPr lang="nl-BE" sz="1000" dirty="0"/>
                        <a:t>, -</a:t>
                      </a:r>
                      <a:r>
                        <a:rPr lang="nl-BE" sz="1000" err="1"/>
                        <a:t>cmin</a:t>
                      </a:r>
                      <a:r>
                        <a:rPr lang="nl-BE" sz="1000" dirty="0"/>
                        <a:t>, -</a:t>
                      </a:r>
                      <a:r>
                        <a:rPr lang="nl-BE" sz="1000" err="1"/>
                        <a:t>mtime</a:t>
                      </a:r>
                      <a:r>
                        <a:rPr lang="nl-BE" sz="1000" dirty="0"/>
                        <a:t>, -</a:t>
                      </a:r>
                      <a:r>
                        <a:rPr lang="nl-BE" sz="1000" err="1"/>
                        <a:t>mmin</a:t>
                      </a:r>
                      <a:r>
                        <a:rPr lang="nl-BE" sz="1000" dirty="0"/>
                        <a:t>, ...</a:t>
                      </a:r>
                    </a:p>
                  </a:txBody>
                  <a:tcPr/>
                </a:tc>
                <a:tc>
                  <a:txBody>
                    <a:bodyPr/>
                    <a:lstStyle/>
                    <a:p>
                      <a:pPr lvl="0">
                        <a:buNone/>
                      </a:pPr>
                      <a:r>
                        <a:rPr lang="nl-BE" sz="1000" dirty="0"/>
                        <a:t>Zoek op bestanden of mappen die geopend, aangepast, … binnen x aantal minuten of dagen.</a:t>
                      </a:r>
                    </a:p>
                  </a:txBody>
                  <a:tcPr/>
                </a:tc>
                <a:extLst>
                  <a:ext uri="{0D108BD9-81ED-4DB2-BD59-A6C34878D82A}">
                    <a16:rowId xmlns:a16="http://schemas.microsoft.com/office/drawing/2014/main" val="1287323397"/>
                  </a:ext>
                </a:extLst>
              </a:tr>
            </a:tbl>
          </a:graphicData>
        </a:graphic>
      </p:graphicFrame>
    </p:spTree>
    <p:extLst>
      <p:ext uri="{BB962C8B-B14F-4D97-AF65-F5344CB8AC3E}">
        <p14:creationId xmlns:p14="http://schemas.microsoft.com/office/powerpoint/2010/main" val="35026218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a:xfrm>
            <a:off x="2982967" y="4747556"/>
            <a:ext cx="3086100" cy="274637"/>
          </a:xfrm>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98</a:t>
            </a:fld>
            <a:endParaRPr lang="nl-BE"/>
          </a:p>
        </p:txBody>
      </p:sp>
      <p:sp>
        <p:nvSpPr>
          <p:cNvPr id="9" name="Content Placeholder 8">
            <a:extLst>
              <a:ext uri="{FF2B5EF4-FFF2-40B4-BE49-F238E27FC236}">
                <a16:creationId xmlns:a16="http://schemas.microsoft.com/office/drawing/2014/main" id="{B4DA4B65-807A-7381-CDCD-92E4E7851C65}"/>
              </a:ext>
            </a:extLst>
          </p:cNvPr>
          <p:cNvSpPr>
            <a:spLocks noGrp="1"/>
          </p:cNvSpPr>
          <p:nvPr>
            <p:ph idx="1"/>
          </p:nvPr>
        </p:nvSpPr>
        <p:spPr/>
        <p:txBody>
          <a:bodyPr vert="horz" lIns="91440" tIns="45720" rIns="91440" bIns="45720" rtlCol="0" anchor="t">
            <a:normAutofit/>
          </a:bodyPr>
          <a:lstStyle/>
          <a:p>
            <a:r>
              <a:rPr lang="en-US" sz="1400" dirty="0">
                <a:latin typeface="Montserrat SemiBold"/>
              </a:rPr>
              <a:t>Extra </a:t>
            </a:r>
            <a:r>
              <a:rPr lang="en-US" sz="1400" dirty="0" err="1">
                <a:latin typeface="Montserrat SemiBold"/>
              </a:rPr>
              <a:t>voorbeelden</a:t>
            </a:r>
            <a:r>
              <a:rPr lang="en-US" sz="1400" dirty="0">
                <a:latin typeface="Montserrat SemiBold"/>
              </a:rPr>
              <a:t>:</a:t>
            </a:r>
          </a:p>
          <a:p>
            <a:pPr lvl="1"/>
            <a:r>
              <a:rPr lang="en-US" sz="1000" dirty="0">
                <a:latin typeface="Montserrat SemiBold"/>
              </a:rPr>
              <a:t>Vind alle </a:t>
            </a:r>
            <a:r>
              <a:rPr lang="en-US" sz="1000" dirty="0" err="1">
                <a:latin typeface="Montserrat SemiBold"/>
              </a:rPr>
              <a:t>bestanden</a:t>
            </a:r>
            <a:r>
              <a:rPr lang="en-US" sz="1000" dirty="0">
                <a:latin typeface="Montserrat SemiBold"/>
              </a:rPr>
              <a:t> of </a:t>
            </a:r>
            <a:r>
              <a:rPr lang="en-US" sz="1000" dirty="0" err="1">
                <a:latin typeface="Montserrat SemiBold"/>
              </a:rPr>
              <a:t>mappen</a:t>
            </a:r>
            <a:r>
              <a:rPr lang="en-US" sz="1000" dirty="0">
                <a:latin typeface="Montserrat SemiBold"/>
              </a:rPr>
              <a:t> die </a:t>
            </a:r>
            <a:r>
              <a:rPr lang="en-US" sz="1000" dirty="0" err="1">
                <a:latin typeface="Montserrat SemiBold"/>
              </a:rPr>
              <a:t>aangepast</a:t>
            </a:r>
            <a:r>
              <a:rPr lang="en-US" sz="1000" dirty="0">
                <a:latin typeface="Montserrat SemiBold"/>
              </a:rPr>
              <a:t> </a:t>
            </a:r>
            <a:r>
              <a:rPr lang="en-US" sz="1000" dirty="0" err="1">
                <a:latin typeface="Montserrat SemiBold"/>
              </a:rPr>
              <a:t>zijn</a:t>
            </a:r>
            <a:r>
              <a:rPr lang="en-US" sz="1000" dirty="0">
                <a:latin typeface="Montserrat SemiBold"/>
              </a:rPr>
              <a:t> in de </a:t>
            </a:r>
            <a:r>
              <a:rPr lang="en-US" sz="1000" dirty="0" err="1">
                <a:latin typeface="Montserrat SemiBold"/>
              </a:rPr>
              <a:t>laatste</a:t>
            </a:r>
            <a:r>
              <a:rPr lang="en-US" sz="1000" dirty="0">
                <a:latin typeface="Montserrat SemiBold"/>
              </a:rPr>
              <a:t> 24 </a:t>
            </a:r>
            <a:r>
              <a:rPr lang="en-US" sz="1000" dirty="0" err="1">
                <a:latin typeface="Montserrat SemiBold"/>
              </a:rPr>
              <a:t>uur</a:t>
            </a:r>
            <a:r>
              <a:rPr lang="en-US" sz="1000" dirty="0">
                <a:latin typeface="Montserrat SemiBold"/>
              </a:rPr>
              <a:t>:</a:t>
            </a:r>
          </a:p>
          <a:p>
            <a:pPr lvl="1"/>
            <a:endParaRPr lang="en-US" sz="1000" dirty="0">
              <a:latin typeface="Montserrat SemiBold"/>
            </a:endParaRPr>
          </a:p>
          <a:p>
            <a:pPr lvl="1"/>
            <a:endParaRPr lang="en-US" sz="1000" dirty="0">
              <a:latin typeface="Montserrat SemiBold"/>
            </a:endParaRPr>
          </a:p>
          <a:p>
            <a:pPr lvl="1"/>
            <a:endParaRPr lang="en-US" sz="1000" dirty="0">
              <a:latin typeface="Montserrat SemiBold"/>
            </a:endParaRPr>
          </a:p>
          <a:p>
            <a:pPr lvl="1"/>
            <a:endParaRPr lang="en-US" sz="1000" dirty="0">
              <a:latin typeface="Montserrat SemiBold"/>
            </a:endParaRPr>
          </a:p>
          <a:p>
            <a:pPr lvl="1"/>
            <a:r>
              <a:rPr lang="en-US" sz="1000" dirty="0">
                <a:latin typeface="Montserrat SemiBold"/>
              </a:rPr>
              <a:t>Vind alle </a:t>
            </a:r>
            <a:r>
              <a:rPr lang="en-US" sz="1000" dirty="0" err="1">
                <a:latin typeface="Montserrat SemiBold"/>
              </a:rPr>
              <a:t>bestanden</a:t>
            </a:r>
            <a:r>
              <a:rPr lang="en-US" sz="1000" dirty="0">
                <a:latin typeface="Montserrat SemiBold"/>
              </a:rPr>
              <a:t> of </a:t>
            </a:r>
            <a:r>
              <a:rPr lang="en-US" sz="1000" dirty="0" err="1">
                <a:latin typeface="Montserrat SemiBold"/>
              </a:rPr>
              <a:t>mappen</a:t>
            </a:r>
            <a:r>
              <a:rPr lang="en-US" sz="1000" dirty="0">
                <a:latin typeface="Montserrat SemiBold"/>
              </a:rPr>
              <a:t> met </a:t>
            </a:r>
            <a:r>
              <a:rPr lang="en-US" sz="1000" dirty="0" err="1">
                <a:latin typeface="Montserrat SemiBold"/>
              </a:rPr>
              <a:t>een</a:t>
            </a:r>
            <a:r>
              <a:rPr lang="en-US" sz="1000" dirty="0">
                <a:latin typeface="Montserrat SemiBold"/>
              </a:rPr>
              <a:t> size </a:t>
            </a:r>
            <a:r>
              <a:rPr lang="en-US" sz="1000" dirty="0" err="1">
                <a:latin typeface="Montserrat SemiBold"/>
              </a:rPr>
              <a:t>groter</a:t>
            </a:r>
            <a:r>
              <a:rPr lang="en-US" sz="1000" dirty="0">
                <a:latin typeface="Montserrat SemiBold"/>
              </a:rPr>
              <a:t> dan 10 kB:</a:t>
            </a:r>
          </a:p>
          <a:p>
            <a:pPr lvl="1"/>
            <a:endParaRPr lang="en-US" sz="1000" dirty="0">
              <a:latin typeface="Montserrat SemiBold"/>
            </a:endParaRPr>
          </a:p>
          <a:p>
            <a:pPr lvl="1"/>
            <a:endParaRPr lang="en-US" sz="1000" dirty="0">
              <a:latin typeface="Montserrat SemiBold"/>
            </a:endParaRPr>
          </a:p>
          <a:p>
            <a:pPr lvl="1"/>
            <a:endParaRPr lang="en-US" sz="1000" dirty="0">
              <a:latin typeface="Montserrat SemiBold"/>
            </a:endParaRPr>
          </a:p>
          <a:p>
            <a:pPr lvl="1"/>
            <a:endParaRPr lang="en-US" sz="1000" dirty="0">
              <a:latin typeface="Montserrat SemiBold"/>
            </a:endParaRPr>
          </a:p>
          <a:p>
            <a:pPr lvl="1"/>
            <a:r>
              <a:rPr lang="en-US" sz="1000" dirty="0" err="1">
                <a:latin typeface="Montserrat SemiBold"/>
              </a:rPr>
              <a:t>Zoek</a:t>
            </a:r>
            <a:r>
              <a:rPr lang="en-US" sz="1000" dirty="0">
                <a:latin typeface="Montserrat SemiBold"/>
              </a:rPr>
              <a:t> </a:t>
            </a:r>
            <a:r>
              <a:rPr lang="en-US" sz="1000" dirty="0" err="1">
                <a:latin typeface="Montserrat SemiBold"/>
              </a:rPr>
              <a:t>enkel</a:t>
            </a:r>
            <a:r>
              <a:rPr lang="en-US" sz="1000" dirty="0">
                <a:latin typeface="Montserrat SemiBold"/>
              </a:rPr>
              <a:t> in de </a:t>
            </a:r>
            <a:r>
              <a:rPr lang="en-US" sz="1000" dirty="0" err="1">
                <a:latin typeface="Montserrat SemiBold"/>
              </a:rPr>
              <a:t>huidige</a:t>
            </a:r>
            <a:r>
              <a:rPr lang="en-US" sz="1000" dirty="0">
                <a:latin typeface="Montserrat SemiBold"/>
              </a:rPr>
              <a:t> map (</a:t>
            </a:r>
            <a:r>
              <a:rPr lang="en-US" sz="1000" dirty="0" err="1">
                <a:latin typeface="Montserrat SemiBold"/>
              </a:rPr>
              <a:t>niet</a:t>
            </a:r>
            <a:r>
              <a:rPr lang="en-US" sz="1000" dirty="0">
                <a:latin typeface="Montserrat SemiBold"/>
              </a:rPr>
              <a:t> in </a:t>
            </a:r>
            <a:r>
              <a:rPr lang="en-US" sz="1000" dirty="0" err="1">
                <a:latin typeface="Montserrat SemiBold"/>
              </a:rPr>
              <a:t>diepere</a:t>
            </a:r>
            <a:r>
              <a:rPr lang="en-US" sz="1000" dirty="0">
                <a:latin typeface="Montserrat SemiBold"/>
              </a:rPr>
              <a:t> </a:t>
            </a:r>
            <a:r>
              <a:rPr lang="en-US" sz="1000" dirty="0" err="1">
                <a:latin typeface="Montserrat SemiBold"/>
              </a:rPr>
              <a:t>mappen</a:t>
            </a:r>
            <a:r>
              <a:rPr lang="en-US" sz="1000" dirty="0">
                <a:latin typeface="Montserrat SemiBold"/>
              </a:rPr>
              <a:t>) </a:t>
            </a:r>
            <a:r>
              <a:rPr lang="en-US" sz="1000" dirty="0" err="1">
                <a:latin typeface="Montserrat SemiBold"/>
              </a:rPr>
              <a:t>naar</a:t>
            </a:r>
            <a:r>
              <a:rPr lang="en-US" sz="1000" dirty="0">
                <a:latin typeface="Montserrat SemiBold"/>
              </a:rPr>
              <a:t> </a:t>
            </a:r>
            <a:r>
              <a:rPr lang="en-US" sz="1000" dirty="0" err="1">
                <a:latin typeface="Montserrat SemiBold"/>
              </a:rPr>
              <a:t>mappen</a:t>
            </a:r>
            <a:r>
              <a:rPr lang="en-US" sz="1000" dirty="0">
                <a:latin typeface="Montserrat SemiBold"/>
              </a:rPr>
              <a:t> </a:t>
            </a:r>
            <a:r>
              <a:rPr lang="en-US" sz="1000" dirty="0" err="1">
                <a:latin typeface="Montserrat SemiBold"/>
              </a:rPr>
              <a:t>waarvan</a:t>
            </a:r>
            <a:r>
              <a:rPr lang="en-US" sz="1000" dirty="0">
                <a:latin typeface="Montserrat SemiBold"/>
              </a:rPr>
              <a:t> de naam de letter "a" </a:t>
            </a:r>
            <a:r>
              <a:rPr lang="en-US" sz="1000" dirty="0" err="1">
                <a:latin typeface="Montserrat SemiBold"/>
              </a:rPr>
              <a:t>bevat</a:t>
            </a:r>
            <a:r>
              <a:rPr lang="en-US" sz="1000" dirty="0">
                <a:latin typeface="Montserrat SemiBold"/>
              </a:rPr>
              <a:t>:</a:t>
            </a:r>
          </a:p>
          <a:p>
            <a:pPr lvl="1"/>
            <a:endParaRPr lang="en-US" sz="1000" dirty="0">
              <a:latin typeface="Montserrat SemiBold"/>
            </a:endParaRPr>
          </a:p>
          <a:p>
            <a:pPr lvl="1"/>
            <a:endParaRPr lang="en-US" sz="1000" dirty="0">
              <a:latin typeface="Montserrat SemiBold"/>
            </a:endParaRPr>
          </a:p>
          <a:p>
            <a:pPr lvl="1"/>
            <a:endParaRPr lang="en-US" sz="1000" dirty="0">
              <a:latin typeface="Montserrat SemiBold"/>
            </a:endParaRPr>
          </a:p>
          <a:p>
            <a:pPr lvl="1"/>
            <a:endParaRPr lang="en-US" sz="1000" dirty="0">
              <a:latin typeface="Montserrat SemiBold"/>
            </a:endParaRPr>
          </a:p>
          <a:p>
            <a:pPr lvl="1"/>
            <a:endParaRPr lang="en-US" sz="1000" dirty="0">
              <a:latin typeface="Montserrat SemiBold"/>
            </a:endParaRPr>
          </a:p>
        </p:txBody>
      </p:sp>
      <p:pic>
        <p:nvPicPr>
          <p:cNvPr id="2" name="Picture 7" descr="A picture containing graphical user interface&#10;&#10;Description automatically generated">
            <a:extLst>
              <a:ext uri="{FF2B5EF4-FFF2-40B4-BE49-F238E27FC236}">
                <a16:creationId xmlns:a16="http://schemas.microsoft.com/office/drawing/2014/main" id="{C0283D3B-32ED-4851-55DF-1A0512059BE3}"/>
              </a:ext>
            </a:extLst>
          </p:cNvPr>
          <p:cNvPicPr>
            <a:picLocks noChangeAspect="1"/>
          </p:cNvPicPr>
          <p:nvPr/>
        </p:nvPicPr>
        <p:blipFill>
          <a:blip r:embed="rId3"/>
          <a:stretch>
            <a:fillRect/>
          </a:stretch>
        </p:blipFill>
        <p:spPr>
          <a:xfrm>
            <a:off x="2655175" y="2979877"/>
            <a:ext cx="3741682" cy="497539"/>
          </a:xfrm>
          <a:prstGeom prst="rect">
            <a:avLst/>
          </a:prstGeom>
          <a:ln>
            <a:solidFill>
              <a:schemeClr val="bg2"/>
            </a:solidFill>
          </a:ln>
        </p:spPr>
      </p:pic>
      <p:pic>
        <p:nvPicPr>
          <p:cNvPr id="8" name="Picture 9" descr="Graphical user interface, text&#10;&#10;Description automatically generated">
            <a:extLst>
              <a:ext uri="{FF2B5EF4-FFF2-40B4-BE49-F238E27FC236}">
                <a16:creationId xmlns:a16="http://schemas.microsoft.com/office/drawing/2014/main" id="{C8DBC30B-4E73-E12F-3A38-B2804ED6B4A1}"/>
              </a:ext>
            </a:extLst>
          </p:cNvPr>
          <p:cNvPicPr>
            <a:picLocks noChangeAspect="1"/>
          </p:cNvPicPr>
          <p:nvPr/>
        </p:nvPicPr>
        <p:blipFill>
          <a:blip r:embed="rId4"/>
          <a:stretch>
            <a:fillRect/>
          </a:stretch>
        </p:blipFill>
        <p:spPr>
          <a:xfrm>
            <a:off x="2786555" y="2020476"/>
            <a:ext cx="3472355" cy="629583"/>
          </a:xfrm>
          <a:prstGeom prst="rect">
            <a:avLst/>
          </a:prstGeom>
          <a:ln>
            <a:solidFill>
              <a:schemeClr val="bg2"/>
            </a:solidFill>
          </a:ln>
        </p:spPr>
      </p:pic>
      <p:pic>
        <p:nvPicPr>
          <p:cNvPr id="14" name="Picture 15">
            <a:extLst>
              <a:ext uri="{FF2B5EF4-FFF2-40B4-BE49-F238E27FC236}">
                <a16:creationId xmlns:a16="http://schemas.microsoft.com/office/drawing/2014/main" id="{A1580D3A-1C85-27F1-B153-88A533910F28}"/>
              </a:ext>
            </a:extLst>
          </p:cNvPr>
          <p:cNvPicPr>
            <a:picLocks noChangeAspect="1"/>
          </p:cNvPicPr>
          <p:nvPr/>
        </p:nvPicPr>
        <p:blipFill>
          <a:blip r:embed="rId5"/>
          <a:stretch>
            <a:fillRect/>
          </a:stretch>
        </p:blipFill>
        <p:spPr>
          <a:xfrm>
            <a:off x="2418693" y="3845981"/>
            <a:ext cx="4306613" cy="663761"/>
          </a:xfrm>
          <a:prstGeom prst="rect">
            <a:avLst/>
          </a:prstGeom>
          <a:ln>
            <a:solidFill>
              <a:schemeClr val="bg2"/>
            </a:solidFill>
          </a:ln>
        </p:spPr>
      </p:pic>
    </p:spTree>
    <p:extLst>
      <p:ext uri="{BB962C8B-B14F-4D97-AF65-F5344CB8AC3E}">
        <p14:creationId xmlns:p14="http://schemas.microsoft.com/office/powerpoint/2010/main" val="2328970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85A9CAC-5F47-4793-9CCE-192A4002E46F}"/>
              </a:ext>
            </a:extLst>
          </p:cNvPr>
          <p:cNvSpPr>
            <a:spLocks noGrp="1"/>
          </p:cNvSpPr>
          <p:nvPr>
            <p:ph type="ctrTitle"/>
          </p:nvPr>
        </p:nvSpPr>
        <p:spPr>
          <a:xfrm>
            <a:off x="795338" y="741759"/>
            <a:ext cx="8226026" cy="613093"/>
          </a:xfrm>
        </p:spPr>
        <p:txBody>
          <a:bodyPr/>
          <a:lstStyle/>
          <a:p>
            <a:r>
              <a:rPr lang="nl-NL">
                <a:latin typeface="Montserrat ExtraBold"/>
              </a:rPr>
              <a:t>3.12. Bestands- en mappenbeheer.</a:t>
            </a:r>
          </a:p>
          <a:p>
            <a:endParaRPr lang="nl-NL"/>
          </a:p>
        </p:txBody>
      </p:sp>
      <p:sp>
        <p:nvSpPr>
          <p:cNvPr id="4" name="Tijdelijke aanduiding voor tekst 3">
            <a:extLst>
              <a:ext uri="{FF2B5EF4-FFF2-40B4-BE49-F238E27FC236}">
                <a16:creationId xmlns:a16="http://schemas.microsoft.com/office/drawing/2014/main" id="{E818A959-900D-4936-BAF8-D18284233985}"/>
              </a:ext>
            </a:extLst>
          </p:cNvPr>
          <p:cNvSpPr>
            <a:spLocks noGrp="1"/>
          </p:cNvSpPr>
          <p:nvPr>
            <p:ph type="body" sz="quarter" idx="12"/>
          </p:nvPr>
        </p:nvSpPr>
        <p:spPr/>
        <p:txBody>
          <a:bodyPr vert="horz" lIns="91440" tIns="45720" rIns="91440" bIns="45720" rtlCol="0" anchor="t">
            <a:normAutofit/>
          </a:bodyPr>
          <a:lstStyle/>
          <a:p>
            <a:r>
              <a:rPr lang="nl-NL">
                <a:latin typeface="Montserrat SemiBold"/>
              </a:rPr>
              <a:t>Basiskennis Linux.</a:t>
            </a:r>
            <a:endParaRPr lang="nl-NL"/>
          </a:p>
        </p:txBody>
      </p:sp>
      <p:sp>
        <p:nvSpPr>
          <p:cNvPr id="5" name="Tijdelijke aanduiding voor datum 4">
            <a:extLst>
              <a:ext uri="{FF2B5EF4-FFF2-40B4-BE49-F238E27FC236}">
                <a16:creationId xmlns:a16="http://schemas.microsoft.com/office/drawing/2014/main" id="{4F4C6200-BF35-4964-8640-3D71D0885594}"/>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897AB92-F959-4697-B812-10094C73170F}"/>
              </a:ext>
            </a:extLst>
          </p:cNvPr>
          <p:cNvSpPr>
            <a:spLocks noGrp="1"/>
          </p:cNvSpPr>
          <p:nvPr>
            <p:ph type="ftr" sz="quarter" idx="14"/>
          </p:nvPr>
        </p:nvSpPr>
        <p:spPr>
          <a:xfrm>
            <a:off x="2982967" y="4747556"/>
            <a:ext cx="3086100" cy="274637"/>
          </a:xfrm>
        </p:spPr>
        <p:txBody>
          <a:bodyPr/>
          <a:lstStyle/>
          <a:p>
            <a:r>
              <a:rPr lang="nl-BE"/>
              <a:t>Computer Systems</a:t>
            </a:r>
          </a:p>
        </p:txBody>
      </p:sp>
      <p:sp>
        <p:nvSpPr>
          <p:cNvPr id="7" name="Tijdelijke aanduiding voor dianummer 6">
            <a:extLst>
              <a:ext uri="{FF2B5EF4-FFF2-40B4-BE49-F238E27FC236}">
                <a16:creationId xmlns:a16="http://schemas.microsoft.com/office/drawing/2014/main" id="{AFE60E2E-3C0A-4653-BB94-A42A9F9E8BAB}"/>
              </a:ext>
            </a:extLst>
          </p:cNvPr>
          <p:cNvSpPr>
            <a:spLocks noGrp="1"/>
          </p:cNvSpPr>
          <p:nvPr>
            <p:ph type="sldNum" sz="quarter" idx="15"/>
          </p:nvPr>
        </p:nvSpPr>
        <p:spPr/>
        <p:txBody>
          <a:bodyPr/>
          <a:lstStyle/>
          <a:p>
            <a:fld id="{B0EEF914-8D73-5B41-B290-03D35A232D30}" type="slidenum">
              <a:rPr lang="nl-BE" smtClean="0"/>
              <a:t>99</a:t>
            </a:fld>
            <a:endParaRPr lang="nl-BE"/>
          </a:p>
        </p:txBody>
      </p:sp>
      <p:sp>
        <p:nvSpPr>
          <p:cNvPr id="9" name="Content Placeholder 8">
            <a:extLst>
              <a:ext uri="{FF2B5EF4-FFF2-40B4-BE49-F238E27FC236}">
                <a16:creationId xmlns:a16="http://schemas.microsoft.com/office/drawing/2014/main" id="{B4DA4B65-807A-7381-CDCD-92E4E7851C65}"/>
              </a:ext>
            </a:extLst>
          </p:cNvPr>
          <p:cNvSpPr>
            <a:spLocks noGrp="1"/>
          </p:cNvSpPr>
          <p:nvPr>
            <p:ph idx="1"/>
          </p:nvPr>
        </p:nvSpPr>
        <p:spPr/>
        <p:txBody>
          <a:bodyPr vert="horz" lIns="91440" tIns="45720" rIns="91440" bIns="45720" rtlCol="0" anchor="t">
            <a:normAutofit/>
          </a:bodyPr>
          <a:lstStyle/>
          <a:p>
            <a:r>
              <a:rPr lang="en-US" sz="1400" dirty="0">
                <a:latin typeface="Montserrat SemiBold"/>
              </a:rPr>
              <a:t>Je </a:t>
            </a:r>
            <a:r>
              <a:rPr lang="en-US" sz="1400" dirty="0" err="1">
                <a:latin typeface="Montserrat SemiBold"/>
              </a:rPr>
              <a:t>kan</a:t>
            </a:r>
            <a:r>
              <a:rPr lang="en-US" sz="1400" dirty="0">
                <a:latin typeface="Montserrat SemiBold"/>
              </a:rPr>
              <a:t> </a:t>
            </a:r>
            <a:r>
              <a:rPr lang="en-US" sz="1400" dirty="0" err="1">
                <a:latin typeface="Montserrat SemiBold"/>
              </a:rPr>
              <a:t>ook</a:t>
            </a:r>
            <a:r>
              <a:rPr lang="en-US" sz="1400" dirty="0">
                <a:latin typeface="Montserrat SemiBold"/>
              </a:rPr>
              <a:t> </a:t>
            </a:r>
            <a:r>
              <a:rPr lang="en-US" sz="1400" dirty="0" err="1">
                <a:latin typeface="Montserrat SemiBold"/>
              </a:rPr>
              <a:t>zoekopties</a:t>
            </a:r>
            <a:r>
              <a:rPr lang="en-US" sz="1400" dirty="0">
                <a:latin typeface="Montserrat SemiBold"/>
              </a:rPr>
              <a:t> </a:t>
            </a:r>
            <a:r>
              <a:rPr lang="en-US" sz="1400" dirty="0" err="1">
                <a:latin typeface="Montserrat SemiBold"/>
              </a:rPr>
              <a:t>meerdere</a:t>
            </a:r>
            <a:r>
              <a:rPr lang="en-US" sz="1400" dirty="0">
                <a:latin typeface="Montserrat SemiBold"/>
              </a:rPr>
              <a:t> </a:t>
            </a:r>
            <a:r>
              <a:rPr lang="en-US" sz="1400" dirty="0" err="1">
                <a:latin typeface="Montserrat SemiBold"/>
              </a:rPr>
              <a:t>keren</a:t>
            </a:r>
            <a:r>
              <a:rPr lang="en-US" sz="1400" dirty="0">
                <a:latin typeface="Montserrat SemiBold"/>
              </a:rPr>
              <a:t> </a:t>
            </a:r>
            <a:r>
              <a:rPr lang="en-US" sz="1400" dirty="0" err="1">
                <a:latin typeface="Montserrat SemiBold"/>
              </a:rPr>
              <a:t>gebruiken</a:t>
            </a:r>
            <a:r>
              <a:rPr lang="en-US" sz="1400" dirty="0">
                <a:latin typeface="Montserrat SemiBold"/>
              </a:rPr>
              <a:t> </a:t>
            </a:r>
            <a:r>
              <a:rPr lang="en-US" sz="1400" dirty="0" err="1">
                <a:latin typeface="Montserrat SemiBold"/>
              </a:rPr>
              <a:t>en</a:t>
            </a:r>
            <a:r>
              <a:rPr lang="en-US" sz="1400" dirty="0">
                <a:latin typeface="Montserrat SemiBold"/>
              </a:rPr>
              <a:t> zo </a:t>
            </a:r>
            <a:r>
              <a:rPr lang="en-US" sz="1400" dirty="0" err="1">
                <a:latin typeface="Montserrat SemiBold"/>
              </a:rPr>
              <a:t>combineren</a:t>
            </a:r>
            <a:r>
              <a:rPr lang="en-US" sz="1400" dirty="0">
                <a:latin typeface="Montserrat SemiBold"/>
              </a:rPr>
              <a:t> met </a:t>
            </a:r>
            <a:r>
              <a:rPr lang="en-US" sz="1400" dirty="0">
                <a:solidFill>
                  <a:srgbClr val="FF0000"/>
                </a:solidFill>
                <a:latin typeface="Montserrat SemiBold"/>
              </a:rPr>
              <a:t>–o</a:t>
            </a:r>
            <a:r>
              <a:rPr lang="en-US" sz="1400" dirty="0">
                <a:latin typeface="Montserrat SemiBold"/>
              </a:rPr>
              <a:t> (of/or) </a:t>
            </a:r>
            <a:r>
              <a:rPr lang="en-US" sz="1400" dirty="0" err="1">
                <a:latin typeface="Montserrat SemiBold"/>
              </a:rPr>
              <a:t>en</a:t>
            </a:r>
            <a:r>
              <a:rPr lang="en-US" sz="1400" dirty="0">
                <a:latin typeface="Montserrat SemiBold"/>
              </a:rPr>
              <a:t> </a:t>
            </a:r>
            <a:r>
              <a:rPr lang="en-US" sz="1400" dirty="0">
                <a:solidFill>
                  <a:srgbClr val="FF0000"/>
                </a:solidFill>
                <a:latin typeface="Montserrat SemiBold"/>
              </a:rPr>
              <a:t>-a</a:t>
            </a:r>
            <a:r>
              <a:rPr lang="en-US" sz="1400" dirty="0">
                <a:latin typeface="Montserrat SemiBold"/>
              </a:rPr>
              <a:t> (</a:t>
            </a:r>
            <a:r>
              <a:rPr lang="en-US" sz="1400" dirty="0" err="1">
                <a:latin typeface="Montserrat SemiBold"/>
              </a:rPr>
              <a:t>en</a:t>
            </a:r>
            <a:r>
              <a:rPr lang="en-US" sz="1400" dirty="0">
                <a:latin typeface="Montserrat SemiBold"/>
              </a:rPr>
              <a:t>/and):</a:t>
            </a:r>
          </a:p>
          <a:p>
            <a:pPr lvl="1"/>
            <a:r>
              <a:rPr lang="en-US" sz="1000" dirty="0">
                <a:latin typeface="Montserrat SemiBold"/>
              </a:rPr>
              <a:t>Vind alle </a:t>
            </a:r>
            <a:r>
              <a:rPr lang="en-US" sz="1000" dirty="0" err="1">
                <a:latin typeface="Montserrat SemiBold"/>
              </a:rPr>
              <a:t>bestanden</a:t>
            </a:r>
            <a:r>
              <a:rPr lang="en-US" sz="1000" dirty="0">
                <a:latin typeface="Montserrat SemiBold"/>
              </a:rPr>
              <a:t> met </a:t>
            </a:r>
            <a:r>
              <a:rPr lang="en-US" sz="1000" dirty="0" err="1">
                <a:latin typeface="Montserrat SemiBold"/>
              </a:rPr>
              <a:t>extensie</a:t>
            </a:r>
            <a:r>
              <a:rPr lang="en-US" sz="1000" dirty="0">
                <a:latin typeface="Montserrat SemiBold"/>
              </a:rPr>
              <a:t> "</a:t>
            </a:r>
            <a:r>
              <a:rPr lang="en-US" sz="1000" dirty="0" err="1">
                <a:latin typeface="Montserrat SemiBold"/>
              </a:rPr>
              <a:t>sh</a:t>
            </a:r>
            <a:r>
              <a:rPr lang="en-US" sz="1000" dirty="0">
                <a:latin typeface="Montserrat SemiBold"/>
              </a:rPr>
              <a:t>" </a:t>
            </a:r>
            <a:r>
              <a:rPr lang="en-US" sz="1000" b="0" dirty="0">
                <a:latin typeface="Montserrat SemiBold"/>
              </a:rPr>
              <a:t>of</a:t>
            </a:r>
            <a:r>
              <a:rPr lang="en-US" sz="1000" dirty="0">
                <a:latin typeface="Montserrat SemiBold"/>
              </a:rPr>
              <a:t> "csv":</a:t>
            </a:r>
          </a:p>
          <a:p>
            <a:pPr lvl="1"/>
            <a:endParaRPr lang="en-US" sz="1000" dirty="0">
              <a:latin typeface="Montserrat SemiBold"/>
            </a:endParaRPr>
          </a:p>
          <a:p>
            <a:pPr lvl="1"/>
            <a:endParaRPr lang="en-US" sz="1000" dirty="0">
              <a:latin typeface="Montserrat SemiBold"/>
            </a:endParaRPr>
          </a:p>
          <a:p>
            <a:pPr lvl="1"/>
            <a:endParaRPr lang="en-US" sz="1000" dirty="0"/>
          </a:p>
          <a:p>
            <a:pPr lvl="1"/>
            <a:endParaRPr lang="en-US" sz="1000" dirty="0"/>
          </a:p>
          <a:p>
            <a:pPr lvl="1"/>
            <a:endParaRPr lang="en-US" sz="1000" dirty="0"/>
          </a:p>
          <a:p>
            <a:pPr lvl="1"/>
            <a:endParaRPr lang="en-US" sz="1000" dirty="0"/>
          </a:p>
          <a:p>
            <a:pPr lvl="1"/>
            <a:r>
              <a:rPr lang="en-US" sz="1000" dirty="0">
                <a:latin typeface="Montserrat SemiBold"/>
              </a:rPr>
              <a:t>Vind alle </a:t>
            </a:r>
            <a:r>
              <a:rPr lang="en-US" sz="1000" dirty="0" err="1">
                <a:latin typeface="Montserrat SemiBold"/>
              </a:rPr>
              <a:t>mappen</a:t>
            </a:r>
            <a:r>
              <a:rPr lang="en-US" sz="1000" dirty="0">
                <a:latin typeface="Montserrat SemiBold"/>
              </a:rPr>
              <a:t> die </a:t>
            </a:r>
            <a:r>
              <a:rPr lang="en-US" sz="1000" dirty="0" err="1">
                <a:latin typeface="Montserrat SemiBold"/>
              </a:rPr>
              <a:t>beginnen</a:t>
            </a:r>
            <a:r>
              <a:rPr lang="en-US" sz="1000" dirty="0">
                <a:latin typeface="Montserrat SemiBold"/>
              </a:rPr>
              <a:t> met </a:t>
            </a:r>
            <a:r>
              <a:rPr lang="en-US" sz="1000" dirty="0" err="1">
                <a:latin typeface="Montserrat SemiBold"/>
              </a:rPr>
              <a:t>een</a:t>
            </a:r>
            <a:r>
              <a:rPr lang="en-US" sz="1000" dirty="0">
                <a:latin typeface="Montserrat SemiBold"/>
              </a:rPr>
              <a:t> "D" </a:t>
            </a:r>
            <a:r>
              <a:rPr lang="en-US" sz="1000" dirty="0" err="1">
                <a:latin typeface="Montserrat SemiBold"/>
              </a:rPr>
              <a:t>en</a:t>
            </a:r>
            <a:r>
              <a:rPr lang="en-US" sz="1000" dirty="0">
                <a:latin typeface="Montserrat SemiBold"/>
              </a:rPr>
              <a:t> </a:t>
            </a:r>
            <a:r>
              <a:rPr lang="en-US" sz="1000" dirty="0" err="1">
                <a:latin typeface="Montserrat SemiBold"/>
              </a:rPr>
              <a:t>eindigen</a:t>
            </a:r>
            <a:r>
              <a:rPr lang="en-US" sz="1000" dirty="0">
                <a:latin typeface="Montserrat SemiBold"/>
              </a:rPr>
              <a:t> op </a:t>
            </a:r>
            <a:r>
              <a:rPr lang="en-US" sz="1000" dirty="0" err="1">
                <a:latin typeface="Montserrat SemiBold"/>
              </a:rPr>
              <a:t>een</a:t>
            </a:r>
            <a:r>
              <a:rPr lang="en-US" sz="1000" dirty="0">
                <a:latin typeface="Montserrat SemiBold"/>
              </a:rPr>
              <a:t> "s": </a:t>
            </a:r>
            <a:endParaRPr lang="en-US" sz="1000" dirty="0"/>
          </a:p>
          <a:p>
            <a:pPr lvl="1"/>
            <a:endParaRPr lang="en-US" sz="1000" dirty="0"/>
          </a:p>
          <a:p>
            <a:pPr lvl="1"/>
            <a:endParaRPr lang="en-US" sz="1000" dirty="0"/>
          </a:p>
          <a:p>
            <a:pPr lvl="1"/>
            <a:endParaRPr lang="en-US" sz="1000" dirty="0"/>
          </a:p>
          <a:p>
            <a:pPr lvl="1"/>
            <a:endParaRPr lang="en-US" sz="1000" dirty="0"/>
          </a:p>
          <a:p>
            <a:pPr marL="457200" lvl="1" indent="0">
              <a:buNone/>
            </a:pPr>
            <a:endParaRPr lang="en-US" sz="1000" dirty="0"/>
          </a:p>
          <a:p>
            <a:pPr lvl="1"/>
            <a:endParaRPr lang="en-US" sz="1000" dirty="0"/>
          </a:p>
        </p:txBody>
      </p:sp>
      <p:pic>
        <p:nvPicPr>
          <p:cNvPr id="11" name="Picture 11" descr="Text&#10;&#10;Description automatically generated">
            <a:extLst>
              <a:ext uri="{FF2B5EF4-FFF2-40B4-BE49-F238E27FC236}">
                <a16:creationId xmlns:a16="http://schemas.microsoft.com/office/drawing/2014/main" id="{09F5020A-96F1-48B6-0372-2BB061260036}"/>
              </a:ext>
            </a:extLst>
          </p:cNvPr>
          <p:cNvPicPr>
            <a:picLocks noChangeAspect="1"/>
          </p:cNvPicPr>
          <p:nvPr/>
        </p:nvPicPr>
        <p:blipFill>
          <a:blip r:embed="rId3"/>
          <a:stretch>
            <a:fillRect/>
          </a:stretch>
        </p:blipFill>
        <p:spPr>
          <a:xfrm>
            <a:off x="1958866" y="2207262"/>
            <a:ext cx="5226268" cy="912906"/>
          </a:xfrm>
          <a:prstGeom prst="rect">
            <a:avLst/>
          </a:prstGeom>
          <a:ln>
            <a:solidFill>
              <a:schemeClr val="bg2"/>
            </a:solidFill>
          </a:ln>
        </p:spPr>
      </p:pic>
      <p:pic>
        <p:nvPicPr>
          <p:cNvPr id="12" name="Picture 12" descr="Text&#10;&#10;Description automatically generated">
            <a:extLst>
              <a:ext uri="{FF2B5EF4-FFF2-40B4-BE49-F238E27FC236}">
                <a16:creationId xmlns:a16="http://schemas.microsoft.com/office/drawing/2014/main" id="{9DFE605B-4931-A46A-F619-F85E181D1B46}"/>
              </a:ext>
            </a:extLst>
          </p:cNvPr>
          <p:cNvPicPr>
            <a:picLocks noChangeAspect="1"/>
          </p:cNvPicPr>
          <p:nvPr/>
        </p:nvPicPr>
        <p:blipFill>
          <a:blip r:embed="rId4"/>
          <a:stretch>
            <a:fillRect/>
          </a:stretch>
        </p:blipFill>
        <p:spPr>
          <a:xfrm>
            <a:off x="1958866" y="3501016"/>
            <a:ext cx="5226268" cy="539141"/>
          </a:xfrm>
          <a:prstGeom prst="rect">
            <a:avLst/>
          </a:prstGeom>
          <a:ln>
            <a:solidFill>
              <a:schemeClr val="bg2"/>
            </a:solidFill>
          </a:ln>
        </p:spPr>
      </p:pic>
    </p:spTree>
    <p:extLst>
      <p:ext uri="{BB962C8B-B14F-4D97-AF65-F5344CB8AC3E}">
        <p14:creationId xmlns:p14="http://schemas.microsoft.com/office/powerpoint/2010/main" val="174374978"/>
      </p:ext>
    </p:extLst>
  </p:cSld>
  <p:clrMapOvr>
    <a:masterClrMapping/>
  </p:clrMapOvr>
</p:sld>
</file>

<file path=ppt/theme/theme1.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_template - kopie.pptx" id="{D7FA1453-3471-430B-A1AD-B8124E043D4F}" vid="{0AFD6EF6-68DC-4EAD-A60A-445247A1A227}"/>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326eb54-0917-4efa-8878-6692b34b84b2">
      <Terms xmlns="http://schemas.microsoft.com/office/infopath/2007/PartnerControls"/>
    </lcf76f155ced4ddcb4097134ff3c332f>
    <TaxCatchAll xmlns="7b829dc0-3b93-4cd6-b683-15c974c1c090" xsi:nil="true"/>
    <Student xmlns="7326eb54-0917-4efa-8878-6692b34b84b2">
      <UserInfo>
        <DisplayName/>
        <AccountId xsi:nil="true"/>
        <AccountType/>
      </UserInfo>
    </Stude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1CA9446E2F8547A168A2B34D8F2025" ma:contentTypeVersion="17" ma:contentTypeDescription="Een nieuw document maken." ma:contentTypeScope="" ma:versionID="07f9b5c4981156ea791a740127c264be">
  <xsd:schema xmlns:xsd="http://www.w3.org/2001/XMLSchema" xmlns:xs="http://www.w3.org/2001/XMLSchema" xmlns:p="http://schemas.microsoft.com/office/2006/metadata/properties" xmlns:ns2="7326eb54-0917-4efa-8878-6692b34b84b2" xmlns:ns3="7b829dc0-3b93-4cd6-b683-15c974c1c090" targetNamespace="http://schemas.microsoft.com/office/2006/metadata/properties" ma:root="true" ma:fieldsID="9d0b51f15711e8145d1a332b832c5949" ns2:_="" ns3:_="">
    <xsd:import namespace="7326eb54-0917-4efa-8878-6692b34b84b2"/>
    <xsd:import namespace="7b829dc0-3b93-4cd6-b683-15c974c1c0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Studen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26eb54-0917-4efa-8878-6692b34b8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Student" ma:index="21" nillable="true" ma:displayName="Student" ma:format="Dropdown" ma:list="UserInfo" ma:SharePointGroup="0" ma:internalName="Stude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3" nillable="true" ma:taxonomy="true" ma:internalName="lcf76f155ced4ddcb4097134ff3c332f" ma:taxonomyFieldName="MediaServiceImageTags" ma:displayName="Afbeeldingtags" ma:readOnly="false" ma:fieldId="{5cf76f15-5ced-4ddc-b409-7134ff3c332f}" ma:taxonomyMulti="true" ma:sspId="04d6853f-ba83-42af-bfed-9e600a62ad9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b829dc0-3b93-4cd6-b683-15c974c1c090"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4" nillable="true" ma:displayName="Taxonomy Catch All Column" ma:hidden="true" ma:list="{d6432e98-46e5-46b2-997e-2de667d33d15}" ma:internalName="TaxCatchAll" ma:showField="CatchAllData" ma:web="7b829dc0-3b93-4cd6-b683-15c974c1c0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457D10-A9E3-4CA9-9930-F9531D70B02A}">
  <ds:schemaRefs>
    <ds:schemaRef ds:uri="http://schemas.microsoft.com/sharepoint/v3/contenttype/forms"/>
  </ds:schemaRefs>
</ds:datastoreItem>
</file>

<file path=customXml/itemProps2.xml><?xml version="1.0" encoding="utf-8"?>
<ds:datastoreItem xmlns:ds="http://schemas.openxmlformats.org/officeDocument/2006/customXml" ds:itemID="{A5EC20A4-5B69-4E4C-8065-B85A70751668}">
  <ds:schemaRefs>
    <ds:schemaRef ds:uri="7326eb54-0917-4efa-8878-6692b34b84b2"/>
    <ds:schemaRef ds:uri="7b829dc0-3b93-4cd6-b683-15c974c1c090"/>
    <ds:schemaRef ds:uri="http://schemas.microsoft.com/office/infopath/2007/PartnerControl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s>
</ds:datastoreItem>
</file>

<file path=customXml/itemProps3.xml><?xml version="1.0" encoding="utf-8"?>
<ds:datastoreItem xmlns:ds="http://schemas.openxmlformats.org/officeDocument/2006/customXml" ds:itemID="{F9D531D7-3503-4708-BE90-1220D40F60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26eb54-0917-4efa-8878-6692b34b84b2"/>
    <ds:schemaRef ds:uri="7b829dc0-3b93-4cd6-b683-15c974c1c0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HOGENT</Template>
  <TotalTime>4039</TotalTime>
  <Words>8384</Words>
  <Application>Microsoft Office PowerPoint</Application>
  <PresentationFormat>Diavoorstelling (16:9)</PresentationFormat>
  <Paragraphs>1979</Paragraphs>
  <Slides>153</Slides>
  <Notes>152</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153</vt:i4>
      </vt:variant>
    </vt:vector>
  </HeadingPairs>
  <TitlesOfParts>
    <vt:vector size="163" baseType="lpstr">
      <vt:lpstr>Arial</vt:lpstr>
      <vt:lpstr>Calibri</vt:lpstr>
      <vt:lpstr>Courier New</vt:lpstr>
      <vt:lpstr>Helvetica Neue</vt:lpstr>
      <vt:lpstr>Montserrat ExtraBold</vt:lpstr>
      <vt:lpstr>Montserrat SemiBold</vt:lpstr>
      <vt:lpstr>Trebuchet MS,Sans-Serif</vt:lpstr>
      <vt:lpstr>Wingdings</vt:lpstr>
      <vt:lpstr>Wingdings,Sans-Serif</vt:lpstr>
      <vt:lpstr>Kantoorthema</vt:lpstr>
      <vt:lpstr>PowerPoint-presentatie</vt:lpstr>
      <vt:lpstr>Computer Systems.</vt:lpstr>
      <vt:lpstr>Hoofdstuk 3: Basiskennis Linux.</vt:lpstr>
      <vt:lpstr>Doelstellingen.</vt:lpstr>
      <vt:lpstr>Inhoudsopgave.</vt:lpstr>
      <vt:lpstr>Inhoudsopgave.</vt:lpstr>
      <vt:lpstr>Inhoudsopgave.</vt:lpstr>
      <vt:lpstr>Inhoudsopgave.</vt:lpstr>
      <vt:lpstr>3.1. Linux introductie.</vt:lpstr>
      <vt:lpstr>3.1. Linux introductie.</vt:lpstr>
      <vt:lpstr>3.1. Linux introductie.</vt:lpstr>
      <vt:lpstr>3.1. Linux introductie.</vt:lpstr>
      <vt:lpstr>3.1. Linux introductie.</vt:lpstr>
      <vt:lpstr>3.1. Linux introductie.</vt:lpstr>
      <vt:lpstr>3.2. De shell.</vt:lpstr>
      <vt:lpstr>3.2. De shell.</vt:lpstr>
      <vt:lpstr>3.2. De shell.</vt:lpstr>
      <vt:lpstr>3.2. De shell.</vt:lpstr>
      <vt:lpstr>3.3. Commandostructuur.</vt:lpstr>
      <vt:lpstr>3.3. Commandostructuur.</vt:lpstr>
      <vt:lpstr>3.3. Commandostructuur.</vt:lpstr>
      <vt:lpstr>3.3. Commandostructuur.</vt:lpstr>
      <vt:lpstr>3.3. Commandostructuur.</vt:lpstr>
      <vt:lpstr>3.3. Commandostructuur.</vt:lpstr>
      <vt:lpstr>3.3. Commandostructuur.</vt:lpstr>
      <vt:lpstr>3.3. Commandostructuur.</vt:lpstr>
      <vt:lpstr>3.3. Commandostructuur.</vt:lpstr>
      <vt:lpstr>3.4. Variabelen.</vt:lpstr>
      <vt:lpstr>3.4. Variabelen.</vt:lpstr>
      <vt:lpstr>3.4. Variabelen.</vt:lpstr>
      <vt:lpstr>3.4. Variabelen. </vt:lpstr>
      <vt:lpstr>3.4. Variabelen.</vt:lpstr>
      <vt:lpstr>3.4. Variabelen.</vt:lpstr>
      <vt:lpstr>3.5. Aliassen.</vt:lpstr>
      <vt:lpstr>3.5. Aliassen.</vt:lpstr>
      <vt:lpstr>3.5. Aliassen.</vt:lpstr>
      <vt:lpstr>3.6. Aanhalingstekens.</vt:lpstr>
      <vt:lpstr>3.6. Aanhalingstekens.</vt:lpstr>
      <vt:lpstr>3.6. Aanhalingstekens.</vt:lpstr>
      <vt:lpstr>3.6. Aanhalingstekens.</vt:lpstr>
      <vt:lpstr>3.6. Aanhalingstekens.</vt:lpstr>
      <vt:lpstr>3.7. Puntkomma.</vt:lpstr>
      <vt:lpstr>3.7. Puntkomma.</vt:lpstr>
      <vt:lpstr>3.8. Hulp opvragen.</vt:lpstr>
      <vt:lpstr>3.8. Hulp opvragen.</vt:lpstr>
      <vt:lpstr>3.8. Hulp opvragen.</vt:lpstr>
      <vt:lpstr>3.8. Hulp opvragen.</vt:lpstr>
      <vt:lpstr>3.8. Hulp opvragen.</vt:lpstr>
      <vt:lpstr>3.8. Hulp opvragen.</vt:lpstr>
      <vt:lpstr>3.8. Hulp opvragen.</vt:lpstr>
      <vt:lpstr>3.8. Hulp opvragen.</vt:lpstr>
      <vt:lpstr>3.8. Hulp opvragen.</vt:lpstr>
      <vt:lpstr>3.8. Hulp opvragen.</vt:lpstr>
      <vt:lpstr>3.8. Hulp opvragen.</vt:lpstr>
      <vt:lpstr>3.8. Hulp opvragen.</vt:lpstr>
      <vt:lpstr>3.9. Bestandssysteem.</vt:lpstr>
      <vt:lpstr>3.9. Bestandssysteem.</vt:lpstr>
      <vt:lpstr>3.9. Bestandssysteem.</vt:lpstr>
      <vt:lpstr>3.9. Bestandssysteem.</vt:lpstr>
      <vt:lpstr>3.9. Bestandssysteem.</vt:lpstr>
      <vt:lpstr>3.9. Bestandssysteem.</vt:lpstr>
      <vt:lpstr>3.9. Bestandssysteem.</vt:lpstr>
      <vt:lpstr>3.9. Bestandssysteem.</vt:lpstr>
      <vt:lpstr>3.9. Bestandssysteem.</vt:lpstr>
      <vt:lpstr>3.9. Bestandssysteem.</vt:lpstr>
      <vt:lpstr>3.9. Bestandssysteem.</vt:lpstr>
      <vt:lpstr>3.9. Bestandssysteem.</vt:lpstr>
      <vt:lpstr>3.9. Bestandssysteem.</vt:lpstr>
      <vt:lpstr>3.9. Bestandssysteem.</vt:lpstr>
      <vt:lpstr>3.9. Bestandssysteem.</vt:lpstr>
      <vt:lpstr>3.10. Inhoud van mappen.</vt:lpstr>
      <vt:lpstr>3.10. Inhoud van mappen.</vt:lpstr>
      <vt:lpstr>3.10. Inhoud van mappen.</vt:lpstr>
      <vt:lpstr>3.10. Inhoud van mappen.</vt:lpstr>
      <vt:lpstr>3.10. Inhoud van mappen.</vt:lpstr>
      <vt:lpstr>3.10. Inhoud van mappen.</vt:lpstr>
      <vt:lpstr>3.10. Inhoud van mappen.</vt:lpstr>
      <vt:lpstr>3.10. Inhoud van mappen.</vt:lpstr>
      <vt:lpstr>3.10. Inhoud van mappen.</vt:lpstr>
      <vt:lpstr>3.11. Globbing.</vt:lpstr>
      <vt:lpstr>3.11. Globbing.</vt:lpstr>
      <vt:lpstr>3.11. Globbing.</vt:lpstr>
      <vt:lpstr>3.11. Globbing.</vt:lpstr>
      <vt:lpstr>3.11. Globbing.</vt:lpstr>
      <vt:lpstr>3.11. Globbing.</vt:lpstr>
      <vt:lpstr>3.12. Bestands- en mappenbeheer.</vt:lpstr>
      <vt:lpstr>3.12. Bestands- en mappenbeheer.</vt:lpstr>
      <vt:lpstr>3.12. Bestands- en mappenbeheer. </vt:lpstr>
      <vt:lpstr>3.12. Bestands- en mappenbeheer.</vt:lpstr>
      <vt:lpstr>3.12. Bestands- en mappenbeheer.</vt:lpstr>
      <vt:lpstr>3.12. Bestands- en mappenbeheer. </vt:lpstr>
      <vt:lpstr>3.12. Bestands- en mappenbeheer.</vt:lpstr>
      <vt:lpstr>3.12. Bestands- en mappenbeheer.</vt:lpstr>
      <vt:lpstr>3.12. Bestands- en mappenbeheer.</vt:lpstr>
      <vt:lpstr>3.12. Bestands- en mappenbeheer. </vt:lpstr>
      <vt:lpstr>3.12. Bestands- en mappenbeheer. </vt:lpstr>
      <vt:lpstr>3.12. Bestands- en mappenbeheer. </vt:lpstr>
      <vt:lpstr>3.12. Bestands- en mappenbeheer. </vt:lpstr>
      <vt:lpstr>3.12. Bestands- en mappenbeheer. </vt:lpstr>
      <vt:lpstr>3.13. Links.</vt:lpstr>
      <vt:lpstr>3.13. Links.</vt:lpstr>
      <vt:lpstr>3.13. Links.</vt:lpstr>
      <vt:lpstr>3.13. Links.</vt:lpstr>
      <vt:lpstr>3.13. Links.</vt:lpstr>
      <vt:lpstr>3.13. Links.</vt:lpstr>
      <vt:lpstr>3.14. Werken met tekst.</vt:lpstr>
      <vt:lpstr>3.14. Werken met tekst.</vt:lpstr>
      <vt:lpstr>3.14. Werken met tekst.</vt:lpstr>
      <vt:lpstr>3.14. Werken met tekst. </vt:lpstr>
      <vt:lpstr>3.14. Werken met tekst.</vt:lpstr>
      <vt:lpstr>3.14. Werken met tekst.</vt:lpstr>
      <vt:lpstr>3.14. Werken met tekst. </vt:lpstr>
      <vt:lpstr>3.14. Werken met tekst.</vt:lpstr>
      <vt:lpstr>3.14. Werken met tekst.</vt:lpstr>
      <vt:lpstr>3.14. Werken met tekst. </vt:lpstr>
      <vt:lpstr>3.14. Werken met tekst. </vt:lpstr>
      <vt:lpstr>3.14. Werken met tekst. </vt:lpstr>
      <vt:lpstr>3.14. Werken met tekst. </vt:lpstr>
      <vt:lpstr>3.14. Werken met tekst. </vt:lpstr>
      <vt:lpstr>3.14. Werken met tekst.</vt:lpstr>
      <vt:lpstr>3.14. Werken met tekst.</vt:lpstr>
      <vt:lpstr>3.14. Werken met tekst.</vt:lpstr>
      <vt:lpstr>3.14. Werken met tekst.</vt:lpstr>
      <vt:lpstr>3.14. Werken met tekst.</vt:lpstr>
      <vt:lpstr>3.14. Werken met tekst.</vt:lpstr>
      <vt:lpstr>3.14. Werken met tekst.</vt:lpstr>
      <vt:lpstr>3.14. Werken met tekst.</vt:lpstr>
      <vt:lpstr>3.14. Werken met tekst.</vt:lpstr>
      <vt:lpstr>3.15. Groepen aanmaken.</vt:lpstr>
      <vt:lpstr>3.15. Groepen aanmaken.</vt:lpstr>
      <vt:lpstr>3.15. Groepen aanmaken.</vt:lpstr>
      <vt:lpstr>3.15. Groepen aanmaken.</vt:lpstr>
      <vt:lpstr>3.15. Groepen aanmaken.</vt:lpstr>
      <vt:lpstr>3.15. Groepen aanmaken.</vt:lpstr>
      <vt:lpstr>3.16. Gebruikers aanmaken.</vt:lpstr>
      <vt:lpstr>3.16. Gebruikers aanmaken.</vt:lpstr>
      <vt:lpstr>3.16. Gebruikers aanmaken.</vt:lpstr>
      <vt:lpstr>3.16. Gebruikers aanmaken.</vt:lpstr>
      <vt:lpstr>3.16. Gebruikers aanmaken.</vt:lpstr>
      <vt:lpstr>3.16. Gebruikers aanmaken.</vt:lpstr>
      <vt:lpstr>3.16. Gebruikers aanmaken.</vt:lpstr>
      <vt:lpstr>3.16. Gebruikers aanmaken.</vt:lpstr>
      <vt:lpstr>3.16. Gebruikers aanmaken.</vt:lpstr>
      <vt:lpstr>3.16. Gebruikers aanmaken.</vt:lpstr>
      <vt:lpstr>3.16. Gebruikers aanmaken.</vt:lpstr>
      <vt:lpstr>3.17. Permissies.</vt:lpstr>
      <vt:lpstr>3.17. Permissies.</vt:lpstr>
      <vt:lpstr>3.17. Permissies.</vt:lpstr>
      <vt:lpstr>3.17. Permissies.</vt:lpstr>
      <vt:lpstr>3.17. Permissies.</vt:lpstr>
      <vt:lpstr>3.17. Permissies.</vt:lpstr>
      <vt:lpstr>3.17. Permissies.</vt:lpstr>
      <vt:lpstr>3.17. Permissies.</vt:lpstr>
    </vt:vector>
  </TitlesOfParts>
  <Company>Hogeschool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Cyr De Rycke</dc:creator>
  <cp:lastModifiedBy>Nathalie Declercq</cp:lastModifiedBy>
  <cp:revision>1873</cp:revision>
  <cp:lastPrinted>2020-09-18T12:28:58Z</cp:lastPrinted>
  <dcterms:created xsi:type="dcterms:W3CDTF">2018-08-07T08:19:18Z</dcterms:created>
  <dcterms:modified xsi:type="dcterms:W3CDTF">2023-09-19T13:55:05Z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0x01010078D4E445154A9645BC81502D0650DAF4</vt:lpwstr>
  </property>
  <property fmtid="{D5CDD505-2E9C-101B-9397-08002B2CF9AE}" pid="3" name="MediaServiceImageTags">
    <vt:lpwstr/>
  </property>
</Properties>
</file>